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embeddedFontLst>
    <p:embeddedFont>
      <p:font typeface="Helvetica Neue"/>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HelveticaNeue-bold.fntdata"/><Relationship Id="rId12"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HelveticaNeue-boldItalic.fntdata"/><Relationship Id="rId14" Type="http://schemas.openxmlformats.org/officeDocument/2006/relationships/font" Target="fonts/HelveticaNeu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fd232d02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7fd232d02f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27fd232d02f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655b0969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e655b0969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e655b0969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59292c102_0_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f59292c102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59292c102_0_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Good Afternoon everyone,</a:t>
            </a:r>
            <a:endParaRPr/>
          </a:p>
          <a:p>
            <a:pPr indent="0" lvl="0" marL="0" rtl="0" algn="l">
              <a:lnSpc>
                <a:spcPct val="115000"/>
              </a:lnSpc>
              <a:spcBef>
                <a:spcPts val="1200"/>
              </a:spcBef>
              <a:spcAft>
                <a:spcPts val="0"/>
              </a:spcAft>
              <a:buClr>
                <a:schemeClr val="dk1"/>
              </a:buClr>
              <a:buSzPts val="1100"/>
              <a:buFont typeface="Arial"/>
              <a:buNone/>
            </a:pPr>
            <a:r>
              <a:rPr lang="en-US"/>
              <a:t>I am Cadet Colonel Schrecker, your Fall 2024 Wing Commander, and it is my absolute honor to welcome you to what promises to be an incredible journey in Air Force ROTC. As your Wing Commander, I am here to support you, guide you, and challenge you as we all strive for excellence together.</a:t>
            </a:r>
            <a:endParaRPr/>
          </a:p>
          <a:p>
            <a:pPr indent="0" lvl="0" marL="0" rtl="0" algn="l">
              <a:lnSpc>
                <a:spcPct val="115000"/>
              </a:lnSpc>
              <a:spcBef>
                <a:spcPts val="1200"/>
              </a:spcBef>
              <a:spcAft>
                <a:spcPts val="0"/>
              </a:spcAft>
              <a:buClr>
                <a:schemeClr val="dk1"/>
              </a:buClr>
              <a:buSzPts val="1100"/>
              <a:buFont typeface="Arial"/>
              <a:buNone/>
            </a:pPr>
            <a:r>
              <a:rPr lang="en-US"/>
              <a:t>This semester, you’ll begin a truly unique and transformative experience that goes beyond the just being a college student. You will learn leadership, teamwork, and discipline— all skills that will not only serve you well in ROTC but throughout your entire life. I remember my own NSOP and the mix of excitement and nervousness I felt but trust me when I say that what you’re feeling now is perfectly normal and part of the journey. </a:t>
            </a:r>
            <a:endParaRPr/>
          </a:p>
          <a:p>
            <a:pPr indent="0" lvl="0" marL="0" rtl="0" algn="l">
              <a:lnSpc>
                <a:spcPct val="115000"/>
              </a:lnSpc>
              <a:spcBef>
                <a:spcPts val="1200"/>
              </a:spcBef>
              <a:spcAft>
                <a:spcPts val="0"/>
              </a:spcAft>
              <a:buClr>
                <a:schemeClr val="dk1"/>
              </a:buClr>
              <a:buSzPts val="1100"/>
              <a:buFont typeface="Arial"/>
              <a:buNone/>
            </a:pPr>
            <a:r>
              <a:rPr lang="en-US"/>
              <a:t>This semester I encourage you to embrace every challenge and opportunity that comes your way. Lean on your fellow cadets, ask questions, and never hesitate to seek help when you need it. And the biggest piece of advice I can offer you all is to show up everyday with an open mind and a willingness to learn – whether you were previously enlisted, did jrotc, or have no military </a:t>
            </a:r>
            <a:r>
              <a:rPr lang="en-US"/>
              <a:t>background</a:t>
            </a:r>
            <a:r>
              <a:rPr lang="en-US"/>
              <a:t> at all I promise this program is going to be different from anything you have experienced so to succeed all of you are going to need to be open to change and receptive to new information. </a:t>
            </a:r>
            <a:endParaRPr/>
          </a:p>
          <a:p>
            <a:pPr indent="0" lvl="0" marL="0" rtl="0" algn="l">
              <a:lnSpc>
                <a:spcPct val="115000"/>
              </a:lnSpc>
              <a:spcBef>
                <a:spcPts val="1200"/>
              </a:spcBef>
              <a:spcAft>
                <a:spcPts val="0"/>
              </a:spcAft>
              <a:buClr>
                <a:schemeClr val="dk1"/>
              </a:buClr>
              <a:buSzPts val="1100"/>
              <a:buFont typeface="Arial"/>
              <a:buNone/>
            </a:pPr>
            <a:r>
              <a:rPr lang="en-US"/>
              <a:t>With that said, let’s make this semester one of growth, camaraderie, and achievement. I am excited to work with each of you and see all that we can accomplish together.</a:t>
            </a:r>
            <a:endParaRPr/>
          </a:p>
          <a:p>
            <a:pPr indent="0" lvl="0" marL="0" rtl="0" algn="l">
              <a:lnSpc>
                <a:spcPct val="115000"/>
              </a:lnSpc>
              <a:spcBef>
                <a:spcPts val="1200"/>
              </a:spcBef>
              <a:spcAft>
                <a:spcPts val="0"/>
              </a:spcAft>
              <a:buClr>
                <a:schemeClr val="dk1"/>
              </a:buClr>
              <a:buSzPts val="1100"/>
              <a:buFont typeface="Arial"/>
              <a:buNone/>
            </a:pPr>
            <a:r>
              <a:rPr lang="en-US"/>
              <a:t>Welcome to the Det 842 Family!</a:t>
            </a:r>
            <a:endParaRPr/>
          </a:p>
          <a:p>
            <a:pPr indent="0" lvl="0" marL="0" rtl="0" algn="l">
              <a:lnSpc>
                <a:spcPct val="115000"/>
              </a:lnSpc>
              <a:spcBef>
                <a:spcPts val="1200"/>
              </a:spcBef>
              <a:spcAft>
                <a:spcPts val="0"/>
              </a:spcAft>
              <a:buClr>
                <a:schemeClr val="dk1"/>
              </a:buClr>
              <a:buSzPts val="1100"/>
              <a:buFont typeface="Arial"/>
              <a:buNone/>
            </a:pPr>
            <a:r>
              <a:rPr lang="en-US"/>
              <a:t>Thank you.</a:t>
            </a:r>
            <a:endParaRPr/>
          </a:p>
          <a:p>
            <a:pPr indent="0" lvl="0" marL="0" rtl="0" algn="l">
              <a:spcBef>
                <a:spcPts val="1200"/>
              </a:spcBef>
              <a:spcAft>
                <a:spcPts val="0"/>
              </a:spcAft>
              <a:buNone/>
            </a:pPr>
            <a:r>
              <a:t/>
            </a:r>
            <a:endParaRPr/>
          </a:p>
        </p:txBody>
      </p:sp>
      <p:sp>
        <p:nvSpPr>
          <p:cNvPr id="173" name="Google Shape;173;g2f59292c102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59292c10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2f59292c102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2f59292c102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fd922d6fb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8fd922d6fb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10642600" y="6457950"/>
            <a:ext cx="147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4" name="Shape 84"/>
        <p:cNvGrpSpPr/>
        <p:nvPr/>
      </p:nvGrpSpPr>
      <p:grpSpPr>
        <a:xfrm>
          <a:off x="0" y="0"/>
          <a:ext cx="0" cy="0"/>
          <a:chOff x="0" y="0"/>
          <a:chExt cx="0" cy="0"/>
        </a:xfrm>
      </p:grpSpPr>
      <p:sp>
        <p:nvSpPr>
          <p:cNvPr id="85" name="Google Shape;85;p13"/>
          <p:cNvSpPr txBox="1"/>
          <p:nvPr>
            <p:ph type="title"/>
          </p:nvPr>
        </p:nvSpPr>
        <p:spPr>
          <a:xfrm>
            <a:off x="1524000" y="1122362"/>
            <a:ext cx="9144000" cy="2387700"/>
          </a:xfrm>
          <a:prstGeom prst="rect">
            <a:avLst/>
          </a:prstGeom>
          <a:noFill/>
          <a:ln>
            <a:noFill/>
          </a:ln>
        </p:spPr>
        <p:txBody>
          <a:bodyPr anchorCtr="0" anchor="b" bIns="45700" lIns="45700" spcFirstLastPara="1" rIns="45700" wrap="square" tIns="45700">
            <a:normAutofit/>
          </a:bodyPr>
          <a:lstStyle>
            <a:lvl1pPr lvl="0" rtl="0" algn="ctr">
              <a:lnSpc>
                <a:spcPct val="90000"/>
              </a:lnSpc>
              <a:spcBef>
                <a:spcPts val="0"/>
              </a:spcBef>
              <a:spcAft>
                <a:spcPts val="0"/>
              </a:spcAft>
              <a:buClr>
                <a:srgbClr val="000000"/>
              </a:buClr>
              <a:buSzPts val="6000"/>
              <a:buFont typeface="Calibri"/>
              <a:buNone/>
              <a:defRPr sz="6000"/>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86" name="Google Shape;86;p13"/>
          <p:cNvSpPr txBox="1"/>
          <p:nvPr>
            <p:ph idx="1" type="body"/>
          </p:nvPr>
        </p:nvSpPr>
        <p:spPr>
          <a:xfrm>
            <a:off x="1524000" y="3602037"/>
            <a:ext cx="9144000" cy="1655700"/>
          </a:xfrm>
          <a:prstGeom prst="rect">
            <a:avLst/>
          </a:prstGeom>
          <a:noFill/>
          <a:ln>
            <a:noFill/>
          </a:ln>
        </p:spPr>
        <p:txBody>
          <a:bodyPr anchorCtr="0" anchor="t" bIns="45700" lIns="45700" spcFirstLastPara="1" rIns="45700" wrap="square" tIns="45700">
            <a:normAutofit/>
          </a:bodyPr>
          <a:lstStyle>
            <a:lvl1pPr indent="-228600" lvl="0" marL="457200" rtl="0" algn="ctr">
              <a:lnSpc>
                <a:spcPct val="90000"/>
              </a:lnSpc>
              <a:spcBef>
                <a:spcPts val="1100"/>
              </a:spcBef>
              <a:spcAft>
                <a:spcPts val="0"/>
              </a:spcAft>
              <a:buClr>
                <a:srgbClr val="000000"/>
              </a:buClr>
              <a:buSzPts val="2400"/>
              <a:buFont typeface="Calibri"/>
              <a:buNone/>
              <a:defRPr sz="2400"/>
            </a:lvl1pPr>
            <a:lvl2pPr indent="-228600" lvl="1" marL="914400" rtl="0" algn="ctr">
              <a:lnSpc>
                <a:spcPct val="90000"/>
              </a:lnSpc>
              <a:spcBef>
                <a:spcPts val="1100"/>
              </a:spcBef>
              <a:spcAft>
                <a:spcPts val="0"/>
              </a:spcAft>
              <a:buClr>
                <a:srgbClr val="000000"/>
              </a:buClr>
              <a:buSzPts val="2400"/>
              <a:buFont typeface="Calibri"/>
              <a:buNone/>
              <a:defRPr sz="2400"/>
            </a:lvl2pPr>
            <a:lvl3pPr indent="-228600" lvl="2" marL="1371600" rtl="0" algn="ctr">
              <a:lnSpc>
                <a:spcPct val="90000"/>
              </a:lnSpc>
              <a:spcBef>
                <a:spcPts val="1100"/>
              </a:spcBef>
              <a:spcAft>
                <a:spcPts val="0"/>
              </a:spcAft>
              <a:buClr>
                <a:srgbClr val="000000"/>
              </a:buClr>
              <a:buSzPts val="2400"/>
              <a:buFont typeface="Calibri"/>
              <a:buNone/>
              <a:defRPr sz="2400"/>
            </a:lvl3pPr>
            <a:lvl4pPr indent="-228600" lvl="3" marL="1828800" rtl="0" algn="ctr">
              <a:lnSpc>
                <a:spcPct val="90000"/>
              </a:lnSpc>
              <a:spcBef>
                <a:spcPts val="1100"/>
              </a:spcBef>
              <a:spcAft>
                <a:spcPts val="0"/>
              </a:spcAft>
              <a:buClr>
                <a:srgbClr val="000000"/>
              </a:buClr>
              <a:buSzPts val="2400"/>
              <a:buFont typeface="Calibri"/>
              <a:buNone/>
              <a:defRPr sz="2400"/>
            </a:lvl4pPr>
            <a:lvl5pPr indent="-228600" lvl="4" marL="2286000" rtl="0" algn="ctr">
              <a:lnSpc>
                <a:spcPct val="90000"/>
              </a:lnSpc>
              <a:spcBef>
                <a:spcPts val="1100"/>
              </a:spcBef>
              <a:spcAft>
                <a:spcPts val="0"/>
              </a:spcAft>
              <a:buClr>
                <a:srgbClr val="000000"/>
              </a:buClr>
              <a:buSzPts val="2400"/>
              <a:buFont typeface="Calibri"/>
              <a:buNone/>
              <a:defRPr sz="2400"/>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87" name="Google Shape;87;p13"/>
          <p:cNvSpPr txBox="1"/>
          <p:nvPr>
            <p:ph idx="12" type="sldNum"/>
          </p:nvPr>
        </p:nvSpPr>
        <p:spPr>
          <a:xfrm>
            <a:off x="11857176" y="6516360"/>
            <a:ext cx="258900" cy="2769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888888"/>
              </a:buClr>
              <a:buSzPts val="1200"/>
              <a:buFont typeface="Calibri"/>
              <a:buNone/>
              <a:defRPr sz="1200">
                <a:solidFill>
                  <a:srgbClr val="888888"/>
                </a:solidFill>
              </a:defRPr>
            </a:lvl1pPr>
            <a:lvl2pPr indent="0" lvl="1" marL="0" rtl="0" algn="r">
              <a:lnSpc>
                <a:spcPct val="100000"/>
              </a:lnSpc>
              <a:spcBef>
                <a:spcPts val="0"/>
              </a:spcBef>
              <a:spcAft>
                <a:spcPts val="0"/>
              </a:spcAft>
              <a:buClr>
                <a:srgbClr val="888888"/>
              </a:buClr>
              <a:buSzPts val="1200"/>
              <a:buFont typeface="Calibri"/>
              <a:buNone/>
              <a:defRPr sz="1200">
                <a:solidFill>
                  <a:srgbClr val="888888"/>
                </a:solidFill>
              </a:defRPr>
            </a:lvl2pPr>
            <a:lvl3pPr indent="0" lvl="2" marL="0" rtl="0" algn="r">
              <a:lnSpc>
                <a:spcPct val="100000"/>
              </a:lnSpc>
              <a:spcBef>
                <a:spcPts val="0"/>
              </a:spcBef>
              <a:spcAft>
                <a:spcPts val="0"/>
              </a:spcAft>
              <a:buClr>
                <a:srgbClr val="888888"/>
              </a:buClr>
              <a:buSzPts val="1200"/>
              <a:buFont typeface="Calibri"/>
              <a:buNone/>
              <a:defRPr sz="1200">
                <a:solidFill>
                  <a:srgbClr val="888888"/>
                </a:solidFill>
              </a:defRPr>
            </a:lvl3pPr>
            <a:lvl4pPr indent="0" lvl="3" marL="0" rtl="0" algn="r">
              <a:lnSpc>
                <a:spcPct val="100000"/>
              </a:lnSpc>
              <a:spcBef>
                <a:spcPts val="0"/>
              </a:spcBef>
              <a:spcAft>
                <a:spcPts val="0"/>
              </a:spcAft>
              <a:buClr>
                <a:srgbClr val="888888"/>
              </a:buClr>
              <a:buSzPts val="1200"/>
              <a:buFont typeface="Calibri"/>
              <a:buNone/>
              <a:defRPr sz="1200">
                <a:solidFill>
                  <a:srgbClr val="888888"/>
                </a:solidFill>
              </a:defRPr>
            </a:lvl4pPr>
            <a:lvl5pPr indent="0" lvl="4" marL="0" rtl="0" algn="r">
              <a:lnSpc>
                <a:spcPct val="100000"/>
              </a:lnSpc>
              <a:spcBef>
                <a:spcPts val="0"/>
              </a:spcBef>
              <a:spcAft>
                <a:spcPts val="0"/>
              </a:spcAft>
              <a:buClr>
                <a:srgbClr val="888888"/>
              </a:buClr>
              <a:buSzPts val="1200"/>
              <a:buFont typeface="Calibri"/>
              <a:buNone/>
              <a:defRPr sz="1200">
                <a:solidFill>
                  <a:srgbClr val="888888"/>
                </a:solidFill>
              </a:defRPr>
            </a:lvl5pPr>
            <a:lvl6pPr indent="0" lvl="5" marL="0" rtl="0" algn="r">
              <a:lnSpc>
                <a:spcPct val="100000"/>
              </a:lnSpc>
              <a:spcBef>
                <a:spcPts val="0"/>
              </a:spcBef>
              <a:spcAft>
                <a:spcPts val="0"/>
              </a:spcAft>
              <a:buClr>
                <a:srgbClr val="888888"/>
              </a:buClr>
              <a:buSzPts val="1200"/>
              <a:buFont typeface="Calibri"/>
              <a:buNone/>
              <a:defRPr sz="1200">
                <a:solidFill>
                  <a:srgbClr val="888888"/>
                </a:solidFill>
              </a:defRPr>
            </a:lvl6pPr>
            <a:lvl7pPr indent="0" lvl="6" marL="0" rtl="0" algn="r">
              <a:lnSpc>
                <a:spcPct val="100000"/>
              </a:lnSpc>
              <a:spcBef>
                <a:spcPts val="0"/>
              </a:spcBef>
              <a:spcAft>
                <a:spcPts val="0"/>
              </a:spcAft>
              <a:buClr>
                <a:srgbClr val="888888"/>
              </a:buClr>
              <a:buSzPts val="1200"/>
              <a:buFont typeface="Calibri"/>
              <a:buNone/>
              <a:defRPr sz="1200">
                <a:solidFill>
                  <a:srgbClr val="888888"/>
                </a:solidFill>
              </a:defRPr>
            </a:lvl7pPr>
            <a:lvl8pPr indent="0" lvl="7" marL="0" rtl="0" algn="r">
              <a:lnSpc>
                <a:spcPct val="100000"/>
              </a:lnSpc>
              <a:spcBef>
                <a:spcPts val="0"/>
              </a:spcBef>
              <a:spcAft>
                <a:spcPts val="0"/>
              </a:spcAft>
              <a:buClr>
                <a:srgbClr val="888888"/>
              </a:buClr>
              <a:buSzPts val="1200"/>
              <a:buFont typeface="Calibri"/>
              <a:buNone/>
              <a:defRPr sz="1200">
                <a:solidFill>
                  <a:srgbClr val="888888"/>
                </a:solidFill>
              </a:defRPr>
            </a:lvl8pPr>
            <a:lvl9pPr indent="0" lvl="8" marL="0" rtl="0" algn="r">
              <a:lnSpc>
                <a:spcPct val="100000"/>
              </a:lnSpc>
              <a:spcBef>
                <a:spcPts val="0"/>
              </a:spcBef>
              <a:spcAft>
                <a:spcPts val="0"/>
              </a:spcAft>
              <a:buClr>
                <a:srgbClr val="888888"/>
              </a:buClr>
              <a:buSzPts val="1200"/>
              <a:buFont typeface="Calibri"/>
              <a:buNone/>
              <a:defRPr sz="12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1" Type="http://schemas.openxmlformats.org/officeDocument/2006/relationships/image" Target="../media/image27.jpg"/><Relationship Id="rId10" Type="http://schemas.openxmlformats.org/officeDocument/2006/relationships/image" Target="../media/image21.jpg"/><Relationship Id="rId13" Type="http://schemas.openxmlformats.org/officeDocument/2006/relationships/image" Target="../media/image25.jpg"/><Relationship Id="rId12" Type="http://schemas.openxmlformats.org/officeDocument/2006/relationships/image" Target="../media/image22.jp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26.jpg"/><Relationship Id="rId14" Type="http://schemas.openxmlformats.org/officeDocument/2006/relationships/image" Target="../media/image31.jpg"/><Relationship Id="rId5" Type="http://schemas.openxmlformats.org/officeDocument/2006/relationships/image" Target="../media/image5.jpg"/><Relationship Id="rId6" Type="http://schemas.openxmlformats.org/officeDocument/2006/relationships/image" Target="../media/image1.jpg"/><Relationship Id="rId7" Type="http://schemas.openxmlformats.org/officeDocument/2006/relationships/image" Target="../media/image29.jpg"/><Relationship Id="rId8"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7.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32.jpg"/><Relationship Id="rId6" Type="http://schemas.openxmlformats.org/officeDocument/2006/relationships/image" Target="../media/image30.jpg"/><Relationship Id="rId7"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2403311" y="2249145"/>
            <a:ext cx="6977400" cy="100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t/>
            </a:r>
            <a:endParaRPr b="1" sz="4300">
              <a:solidFill>
                <a:srgbClr val="00206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800"/>
              <a:buFont typeface="Arial"/>
              <a:buNone/>
            </a:pPr>
            <a:r>
              <a:rPr b="1" lang="en-US" sz="4300">
                <a:solidFill>
                  <a:srgbClr val="002060"/>
                </a:solidFill>
                <a:latin typeface="Helvetica Neue"/>
                <a:ea typeface="Helvetica Neue"/>
                <a:cs typeface="Helvetica Neue"/>
                <a:sym typeface="Helvetica Neue"/>
              </a:rPr>
              <a:t>Fall 2024 Staff  </a:t>
            </a:r>
            <a:endParaRPr b="1" sz="4300">
              <a:solidFill>
                <a:srgbClr val="00206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4800"/>
              <a:buFont typeface="Arial"/>
              <a:buNone/>
            </a:pPr>
            <a:r>
              <a:t/>
            </a:r>
            <a:endParaRPr b="1" sz="4800">
              <a:solidFill>
                <a:srgbClr val="002060"/>
              </a:solidFill>
              <a:latin typeface="Helvetica Neue"/>
              <a:ea typeface="Helvetica Neue"/>
              <a:cs typeface="Helvetica Neue"/>
              <a:sym typeface="Helvetica Neue"/>
            </a:endParaRPr>
          </a:p>
        </p:txBody>
      </p:sp>
      <p:sp>
        <p:nvSpPr>
          <p:cNvPr id="93" name="Google Shape;93;p14"/>
          <p:cNvSpPr/>
          <p:nvPr/>
        </p:nvSpPr>
        <p:spPr>
          <a:xfrm flipH="1" rot="10800000">
            <a:off x="2661558" y="3078490"/>
            <a:ext cx="6676454" cy="127634"/>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94" name="Google Shape;94;p14"/>
          <p:cNvPicPr preferRelativeResize="0"/>
          <p:nvPr/>
        </p:nvPicPr>
        <p:blipFill rotWithShape="1">
          <a:blip r:embed="rId3">
            <a:alphaModFix/>
          </a:blip>
          <a:srcRect b="0" l="0" r="0" t="0"/>
          <a:stretch/>
        </p:blipFill>
        <p:spPr>
          <a:xfrm>
            <a:off x="9294019" y="2432775"/>
            <a:ext cx="2650331" cy="1879542"/>
          </a:xfrm>
          <a:prstGeom prst="rect">
            <a:avLst/>
          </a:prstGeom>
          <a:noFill/>
          <a:ln>
            <a:noFill/>
          </a:ln>
        </p:spPr>
      </p:pic>
      <p:sp>
        <p:nvSpPr>
          <p:cNvPr id="95" name="Google Shape;95;p14"/>
          <p:cNvSpPr txBox="1"/>
          <p:nvPr/>
        </p:nvSpPr>
        <p:spPr>
          <a:xfrm>
            <a:off x="9982976" y="6149300"/>
            <a:ext cx="1840200" cy="344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rPr b="1" lang="en-US" sz="1600">
                <a:solidFill>
                  <a:srgbClr val="002060"/>
                </a:solidFill>
                <a:latin typeface="Helvetica Neue"/>
                <a:ea typeface="Helvetica Neue"/>
                <a:cs typeface="Helvetica Neue"/>
                <a:sym typeface="Helvetica Neue"/>
              </a:rPr>
              <a:t> 23 Aug 24</a:t>
            </a:r>
            <a:endParaRPr b="1" i="0" sz="1600" u="none" cap="none" strike="noStrike">
              <a:solidFill>
                <a:srgbClr val="002060"/>
              </a:solidFill>
              <a:latin typeface="Helvetica Neue"/>
              <a:ea typeface="Helvetica Neue"/>
              <a:cs typeface="Helvetica Neue"/>
              <a:sym typeface="Helvetica Neue"/>
            </a:endParaRPr>
          </a:p>
        </p:txBody>
      </p:sp>
      <p:pic>
        <p:nvPicPr>
          <p:cNvPr id="96" name="Google Shape;96;p14"/>
          <p:cNvPicPr preferRelativeResize="0"/>
          <p:nvPr/>
        </p:nvPicPr>
        <p:blipFill rotWithShape="1">
          <a:blip r:embed="rId4">
            <a:alphaModFix/>
          </a:blip>
          <a:srcRect b="0" l="0" r="0" t="0"/>
          <a:stretch/>
        </p:blipFill>
        <p:spPr>
          <a:xfrm>
            <a:off x="369099" y="2249151"/>
            <a:ext cx="2246789" cy="2246789"/>
          </a:xfrm>
          <a:prstGeom prst="rect">
            <a:avLst/>
          </a:prstGeom>
          <a:noFill/>
          <a:ln>
            <a:noFill/>
          </a:ln>
        </p:spPr>
      </p:pic>
      <p:sp>
        <p:nvSpPr>
          <p:cNvPr id="97" name="Google Shape;97;p14"/>
          <p:cNvSpPr/>
          <p:nvPr/>
        </p:nvSpPr>
        <p:spPr>
          <a:xfrm>
            <a:off x="2522736" y="3698382"/>
            <a:ext cx="690586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57322"/>
                </a:solidFill>
                <a:latin typeface="Helvetica Neue"/>
                <a:ea typeface="Helvetica Neue"/>
                <a:cs typeface="Helvetica Neue"/>
                <a:sym typeface="Helvetica Neue"/>
              </a:rPr>
              <a:t>The University of Texas at San Antonio</a:t>
            </a:r>
            <a:endParaRPr b="0" i="0" sz="1400" u="none" cap="none" strike="noStrike">
              <a:solidFill>
                <a:srgbClr val="000000"/>
              </a:solidFill>
              <a:latin typeface="Arial"/>
              <a:ea typeface="Arial"/>
              <a:cs typeface="Arial"/>
              <a:sym typeface="Arial"/>
            </a:endParaRPr>
          </a:p>
        </p:txBody>
      </p:sp>
      <p:sp>
        <p:nvSpPr>
          <p:cNvPr id="98" name="Google Shape;98;p14"/>
          <p:cNvSpPr txBox="1"/>
          <p:nvPr/>
        </p:nvSpPr>
        <p:spPr>
          <a:xfrm>
            <a:off x="2704255" y="3275767"/>
            <a:ext cx="667645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Helvetica Neue"/>
                <a:ea typeface="Helvetica Neue"/>
                <a:cs typeface="Helvetica Neue"/>
                <a:sym typeface="Helvetica Neue"/>
              </a:rPr>
              <a:t>Air Force ROTC Detachment 842</a:t>
            </a:r>
            <a:endParaRPr b="0" i="0" sz="1400" u="none" cap="none" strike="noStrike">
              <a:solidFill>
                <a:srgbClr val="000000"/>
              </a:solidFill>
              <a:latin typeface="Arial"/>
              <a:ea typeface="Arial"/>
              <a:cs typeface="Arial"/>
              <a:sym typeface="Arial"/>
            </a:endParaRPr>
          </a:p>
        </p:txBody>
      </p:sp>
      <p:sp>
        <p:nvSpPr>
          <p:cNvPr id="99" name="Google Shape;99;p14"/>
          <p:cNvSpPr txBox="1"/>
          <p:nvPr/>
        </p:nvSpPr>
        <p:spPr>
          <a:xfrm>
            <a:off x="315425" y="6149300"/>
            <a:ext cx="3143100" cy="34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2060"/>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p:nvPr/>
        </p:nvSpPr>
        <p:spPr>
          <a:xfrm>
            <a:off x="180895" y="1271376"/>
            <a:ext cx="11787600" cy="9150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15"/>
          <p:cNvSpPr txBox="1"/>
          <p:nvPr/>
        </p:nvSpPr>
        <p:spPr>
          <a:xfrm>
            <a:off x="1592128" y="390845"/>
            <a:ext cx="86043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300">
                <a:solidFill>
                  <a:srgbClr val="002060"/>
                </a:solidFill>
              </a:rPr>
              <a:t>Fall 2024 Cadre</a:t>
            </a:r>
            <a:endParaRPr b="0" i="0" sz="4300" u="none" cap="none" strike="noStrike">
              <a:solidFill>
                <a:srgbClr val="002060"/>
              </a:solidFill>
              <a:latin typeface="Arial"/>
              <a:ea typeface="Arial"/>
              <a:cs typeface="Arial"/>
              <a:sym typeface="Arial"/>
            </a:endParaRPr>
          </a:p>
        </p:txBody>
      </p:sp>
      <p:sp>
        <p:nvSpPr>
          <p:cNvPr id="107" name="Google Shape;107;p15"/>
          <p:cNvSpPr/>
          <p:nvPr/>
        </p:nvSpPr>
        <p:spPr>
          <a:xfrm>
            <a:off x="180895" y="6377308"/>
            <a:ext cx="11787600" cy="9150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8" name="Google Shape;108;p15"/>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109" name="Google Shape;109;p15"/>
          <p:cNvSpPr txBox="1"/>
          <p:nvPr/>
        </p:nvSpPr>
        <p:spPr>
          <a:xfrm>
            <a:off x="1" y="6493461"/>
            <a:ext cx="12192000" cy="338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57322"/>
                </a:solidFill>
                <a:latin typeface="Helvetica Neue"/>
                <a:ea typeface="Helvetica Neue"/>
                <a:cs typeface="Helvetica Neue"/>
                <a:sym typeface="Helvetica Neue"/>
              </a:rPr>
              <a:t>Air Force ROTC Detachment 842 </a:t>
            </a:r>
            <a:r>
              <a:rPr b="0" i="0" lang="en-US" sz="1600" u="none" cap="none" strike="noStrike">
                <a:solidFill>
                  <a:srgbClr val="002060"/>
                </a:solidFill>
                <a:latin typeface="Helvetica Neue"/>
                <a:ea typeface="Helvetica Neue"/>
                <a:cs typeface="Helvetica Neue"/>
                <a:sym typeface="Helvetica Neue"/>
              </a:rPr>
              <a:t>•  We Build Exceptional Officers •  </a:t>
            </a:r>
            <a:r>
              <a:rPr b="0" i="0" lang="en-US" sz="1600" u="none" cap="none" strike="noStrike">
                <a:solidFill>
                  <a:srgbClr val="F57322"/>
                </a:solidFill>
                <a:latin typeface="Helvetica Neue"/>
                <a:ea typeface="Helvetica Neue"/>
                <a:cs typeface="Helvetica Neue"/>
                <a:sym typeface="Helvetica Neue"/>
              </a:rPr>
              <a:t>The University of Texas at San Antonio</a:t>
            </a:r>
            <a:endParaRPr b="0" i="0" sz="1400" u="none" cap="none" strike="noStrike">
              <a:solidFill>
                <a:srgbClr val="000000"/>
              </a:solidFill>
              <a:latin typeface="Arial"/>
              <a:ea typeface="Arial"/>
              <a:cs typeface="Arial"/>
              <a:sym typeface="Arial"/>
            </a:endParaRPr>
          </a:p>
        </p:txBody>
      </p:sp>
      <p:pic>
        <p:nvPicPr>
          <p:cNvPr id="110" name="Google Shape;110;p15"/>
          <p:cNvPicPr preferRelativeResize="0"/>
          <p:nvPr/>
        </p:nvPicPr>
        <p:blipFill rotWithShape="1">
          <a:blip r:embed="rId4">
            <a:alphaModFix/>
          </a:blip>
          <a:srcRect b="20401" l="0" r="0" t="0"/>
          <a:stretch/>
        </p:blipFill>
        <p:spPr>
          <a:xfrm>
            <a:off x="180895" y="393942"/>
            <a:ext cx="1535927" cy="583087"/>
          </a:xfrm>
          <a:prstGeom prst="rect">
            <a:avLst/>
          </a:prstGeom>
          <a:noFill/>
          <a:ln>
            <a:noFill/>
          </a:ln>
        </p:spPr>
      </p:pic>
      <p:sp>
        <p:nvSpPr>
          <p:cNvPr id="111" name="Google Shape;111;p15"/>
          <p:cNvSpPr txBox="1"/>
          <p:nvPr>
            <p:ph idx="12" type="sldNum"/>
          </p:nvPr>
        </p:nvSpPr>
        <p:spPr>
          <a:xfrm>
            <a:off x="10642600" y="6457950"/>
            <a:ext cx="1473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2" name="Google Shape;112;p15"/>
          <p:cNvPicPr preferRelativeResize="0"/>
          <p:nvPr/>
        </p:nvPicPr>
        <p:blipFill>
          <a:blip r:embed="rId5">
            <a:alphaModFix/>
          </a:blip>
          <a:stretch>
            <a:fillRect/>
          </a:stretch>
        </p:blipFill>
        <p:spPr>
          <a:xfrm>
            <a:off x="5173625" y="1465550"/>
            <a:ext cx="1811225" cy="2340275"/>
          </a:xfrm>
          <a:prstGeom prst="rect">
            <a:avLst/>
          </a:prstGeom>
          <a:noFill/>
          <a:ln>
            <a:noFill/>
          </a:ln>
        </p:spPr>
      </p:pic>
      <p:pic>
        <p:nvPicPr>
          <p:cNvPr id="113" name="Google Shape;113;p15"/>
          <p:cNvPicPr preferRelativeResize="0"/>
          <p:nvPr/>
        </p:nvPicPr>
        <p:blipFill>
          <a:blip r:embed="rId6">
            <a:alphaModFix/>
          </a:blip>
          <a:stretch>
            <a:fillRect/>
          </a:stretch>
        </p:blipFill>
        <p:spPr>
          <a:xfrm>
            <a:off x="2800250" y="1472950"/>
            <a:ext cx="1751896" cy="2263600"/>
          </a:xfrm>
          <a:prstGeom prst="rect">
            <a:avLst/>
          </a:prstGeom>
          <a:noFill/>
          <a:ln>
            <a:noFill/>
          </a:ln>
        </p:spPr>
      </p:pic>
      <p:pic>
        <p:nvPicPr>
          <p:cNvPr id="114" name="Google Shape;114;p15"/>
          <p:cNvPicPr preferRelativeResize="0"/>
          <p:nvPr/>
        </p:nvPicPr>
        <p:blipFill>
          <a:blip r:embed="rId7">
            <a:alphaModFix/>
          </a:blip>
          <a:stretch>
            <a:fillRect/>
          </a:stretch>
        </p:blipFill>
        <p:spPr>
          <a:xfrm>
            <a:off x="7547000" y="1460225"/>
            <a:ext cx="1811227" cy="2385948"/>
          </a:xfrm>
          <a:prstGeom prst="rect">
            <a:avLst/>
          </a:prstGeom>
          <a:noFill/>
          <a:ln>
            <a:noFill/>
          </a:ln>
        </p:spPr>
      </p:pic>
      <p:pic>
        <p:nvPicPr>
          <p:cNvPr id="115" name="Google Shape;115;p15"/>
          <p:cNvPicPr preferRelativeResize="0"/>
          <p:nvPr/>
        </p:nvPicPr>
        <p:blipFill>
          <a:blip r:embed="rId8">
            <a:alphaModFix/>
          </a:blip>
          <a:stretch>
            <a:fillRect/>
          </a:stretch>
        </p:blipFill>
        <p:spPr>
          <a:xfrm>
            <a:off x="314125" y="1460225"/>
            <a:ext cx="1811226" cy="2340248"/>
          </a:xfrm>
          <a:prstGeom prst="rect">
            <a:avLst/>
          </a:prstGeom>
          <a:noFill/>
          <a:ln>
            <a:noFill/>
          </a:ln>
        </p:spPr>
      </p:pic>
      <p:pic>
        <p:nvPicPr>
          <p:cNvPr id="116" name="Google Shape;116;p15"/>
          <p:cNvPicPr preferRelativeResize="0"/>
          <p:nvPr/>
        </p:nvPicPr>
        <p:blipFill>
          <a:blip r:embed="rId9">
            <a:alphaModFix/>
          </a:blip>
          <a:stretch>
            <a:fillRect/>
          </a:stretch>
        </p:blipFill>
        <p:spPr>
          <a:xfrm>
            <a:off x="9990100" y="1451650"/>
            <a:ext cx="1811224" cy="2385952"/>
          </a:xfrm>
          <a:prstGeom prst="rect">
            <a:avLst/>
          </a:prstGeom>
          <a:noFill/>
          <a:ln>
            <a:noFill/>
          </a:ln>
        </p:spPr>
      </p:pic>
      <p:pic>
        <p:nvPicPr>
          <p:cNvPr id="117" name="Google Shape;117;p15"/>
          <p:cNvPicPr preferRelativeResize="0"/>
          <p:nvPr/>
        </p:nvPicPr>
        <p:blipFill>
          <a:blip r:embed="rId10">
            <a:alphaModFix/>
          </a:blip>
          <a:stretch>
            <a:fillRect/>
          </a:stretch>
        </p:blipFill>
        <p:spPr>
          <a:xfrm>
            <a:off x="9968550" y="3972082"/>
            <a:ext cx="1811226" cy="2263604"/>
          </a:xfrm>
          <a:prstGeom prst="rect">
            <a:avLst/>
          </a:prstGeom>
          <a:noFill/>
          <a:ln>
            <a:noFill/>
          </a:ln>
        </p:spPr>
      </p:pic>
      <p:pic>
        <p:nvPicPr>
          <p:cNvPr id="118" name="Google Shape;118;p15"/>
          <p:cNvPicPr preferRelativeResize="0"/>
          <p:nvPr/>
        </p:nvPicPr>
        <p:blipFill>
          <a:blip r:embed="rId11">
            <a:alphaModFix/>
          </a:blip>
          <a:stretch>
            <a:fillRect/>
          </a:stretch>
        </p:blipFill>
        <p:spPr>
          <a:xfrm>
            <a:off x="314138" y="3897788"/>
            <a:ext cx="1811225" cy="2271029"/>
          </a:xfrm>
          <a:prstGeom prst="rect">
            <a:avLst/>
          </a:prstGeom>
          <a:noFill/>
          <a:ln>
            <a:noFill/>
          </a:ln>
        </p:spPr>
      </p:pic>
      <p:pic>
        <p:nvPicPr>
          <p:cNvPr id="119" name="Google Shape;119;p15"/>
          <p:cNvPicPr preferRelativeResize="0"/>
          <p:nvPr/>
        </p:nvPicPr>
        <p:blipFill>
          <a:blip r:embed="rId12">
            <a:alphaModFix/>
          </a:blip>
          <a:stretch>
            <a:fillRect/>
          </a:stretch>
        </p:blipFill>
        <p:spPr>
          <a:xfrm>
            <a:off x="2729988" y="3923250"/>
            <a:ext cx="1811201" cy="2271002"/>
          </a:xfrm>
          <a:prstGeom prst="rect">
            <a:avLst/>
          </a:prstGeom>
          <a:noFill/>
          <a:ln>
            <a:noFill/>
          </a:ln>
        </p:spPr>
      </p:pic>
      <p:pic>
        <p:nvPicPr>
          <p:cNvPr id="120" name="Google Shape;120;p15"/>
          <p:cNvPicPr preferRelativeResize="0"/>
          <p:nvPr/>
        </p:nvPicPr>
        <p:blipFill>
          <a:blip r:embed="rId13">
            <a:alphaModFix/>
          </a:blip>
          <a:stretch>
            <a:fillRect/>
          </a:stretch>
        </p:blipFill>
        <p:spPr>
          <a:xfrm>
            <a:off x="5169075" y="3977775"/>
            <a:ext cx="1811226" cy="2096702"/>
          </a:xfrm>
          <a:prstGeom prst="rect">
            <a:avLst/>
          </a:prstGeom>
          <a:noFill/>
          <a:ln>
            <a:noFill/>
          </a:ln>
        </p:spPr>
      </p:pic>
      <p:pic>
        <p:nvPicPr>
          <p:cNvPr id="121" name="Google Shape;121;p15"/>
          <p:cNvPicPr preferRelativeResize="0"/>
          <p:nvPr/>
        </p:nvPicPr>
        <p:blipFill>
          <a:blip r:embed="rId14">
            <a:alphaModFix/>
          </a:blip>
          <a:stretch>
            <a:fillRect/>
          </a:stretch>
        </p:blipFill>
        <p:spPr>
          <a:xfrm>
            <a:off x="7528825" y="3989200"/>
            <a:ext cx="1811222" cy="1970202"/>
          </a:xfrm>
          <a:prstGeom prst="rect">
            <a:avLst/>
          </a:prstGeom>
          <a:noFill/>
          <a:ln>
            <a:noFill/>
          </a:ln>
        </p:spPr>
      </p:pic>
      <p:sp>
        <p:nvSpPr>
          <p:cNvPr id="122" name="Google Shape;122;p15"/>
          <p:cNvSpPr txBox="1"/>
          <p:nvPr/>
        </p:nvSpPr>
        <p:spPr>
          <a:xfrm>
            <a:off x="5120281" y="3452192"/>
            <a:ext cx="19644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Colonel Gregory Cyrus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Detachment 842 Commander </a:t>
            </a:r>
            <a:endParaRPr b="1" sz="1000">
              <a:solidFill>
                <a:srgbClr val="002060"/>
              </a:solidFill>
              <a:latin typeface="Calibri"/>
              <a:ea typeface="Calibri"/>
              <a:cs typeface="Calibri"/>
              <a:sym typeface="Calibri"/>
            </a:endParaRPr>
          </a:p>
        </p:txBody>
      </p:sp>
      <p:sp>
        <p:nvSpPr>
          <p:cNvPr id="123" name="Google Shape;123;p15"/>
          <p:cNvSpPr txBox="1"/>
          <p:nvPr/>
        </p:nvSpPr>
        <p:spPr>
          <a:xfrm>
            <a:off x="2685357" y="3452197"/>
            <a:ext cx="19644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Mr. Agustin Llano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Program Manager </a:t>
            </a:r>
            <a:endParaRPr b="1" sz="1000">
              <a:solidFill>
                <a:srgbClr val="002060"/>
              </a:solidFill>
              <a:latin typeface="Calibri"/>
              <a:ea typeface="Calibri"/>
              <a:cs typeface="Calibri"/>
              <a:sym typeface="Calibri"/>
            </a:endParaRPr>
          </a:p>
        </p:txBody>
      </p:sp>
      <p:sp>
        <p:nvSpPr>
          <p:cNvPr id="124" name="Google Shape;124;p15"/>
          <p:cNvSpPr txBox="1"/>
          <p:nvPr/>
        </p:nvSpPr>
        <p:spPr>
          <a:xfrm>
            <a:off x="7486163" y="3452176"/>
            <a:ext cx="19329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Major Tina Cavazos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Director of Operations </a:t>
            </a:r>
            <a:endParaRPr b="1" sz="1000">
              <a:solidFill>
                <a:srgbClr val="002060"/>
              </a:solidFill>
              <a:latin typeface="Calibri"/>
              <a:ea typeface="Calibri"/>
              <a:cs typeface="Calibri"/>
              <a:sym typeface="Calibri"/>
            </a:endParaRPr>
          </a:p>
        </p:txBody>
      </p:sp>
      <p:sp>
        <p:nvSpPr>
          <p:cNvPr id="125" name="Google Shape;125;p15"/>
          <p:cNvSpPr txBox="1"/>
          <p:nvPr/>
        </p:nvSpPr>
        <p:spPr>
          <a:xfrm>
            <a:off x="250413" y="3491790"/>
            <a:ext cx="1964400" cy="338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Captain Landon Prendergast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Operations Flight Commander </a:t>
            </a:r>
            <a:endParaRPr b="1" sz="1000">
              <a:solidFill>
                <a:srgbClr val="002060"/>
              </a:solidFill>
              <a:latin typeface="Calibri"/>
              <a:ea typeface="Calibri"/>
              <a:cs typeface="Calibri"/>
              <a:sym typeface="Calibri"/>
            </a:endParaRPr>
          </a:p>
        </p:txBody>
      </p:sp>
      <p:sp>
        <p:nvSpPr>
          <p:cNvPr id="126" name="Google Shape;126;p15"/>
          <p:cNvSpPr txBox="1"/>
          <p:nvPr/>
        </p:nvSpPr>
        <p:spPr>
          <a:xfrm>
            <a:off x="9839700" y="3434603"/>
            <a:ext cx="21147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Captain </a:t>
            </a:r>
            <a:r>
              <a:rPr b="1" lang="en-US" sz="1000">
                <a:solidFill>
                  <a:srgbClr val="002060"/>
                </a:solidFill>
                <a:latin typeface="Calibri"/>
                <a:ea typeface="Calibri"/>
                <a:cs typeface="Calibri"/>
                <a:sym typeface="Calibri"/>
              </a:rPr>
              <a:t>Steffon Jackson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Recruiting Flight Commander </a:t>
            </a:r>
            <a:endParaRPr b="1" sz="1000">
              <a:solidFill>
                <a:srgbClr val="002060"/>
              </a:solidFill>
              <a:latin typeface="Calibri"/>
              <a:ea typeface="Calibri"/>
              <a:cs typeface="Calibri"/>
              <a:sym typeface="Calibri"/>
            </a:endParaRPr>
          </a:p>
        </p:txBody>
      </p:sp>
      <p:sp>
        <p:nvSpPr>
          <p:cNvPr id="127" name="Google Shape;127;p15"/>
          <p:cNvSpPr txBox="1"/>
          <p:nvPr/>
        </p:nvSpPr>
        <p:spPr>
          <a:xfrm>
            <a:off x="237562" y="5959429"/>
            <a:ext cx="19644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Captain Jennifer Hurt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Education Flight Commander </a:t>
            </a:r>
            <a:endParaRPr b="1" sz="1000">
              <a:solidFill>
                <a:srgbClr val="002060"/>
              </a:solidFill>
              <a:latin typeface="Calibri"/>
              <a:ea typeface="Calibri"/>
              <a:cs typeface="Calibri"/>
              <a:sym typeface="Calibri"/>
            </a:endParaRPr>
          </a:p>
        </p:txBody>
      </p:sp>
      <p:sp>
        <p:nvSpPr>
          <p:cNvPr id="128" name="Google Shape;128;p15"/>
          <p:cNvSpPr txBox="1"/>
          <p:nvPr/>
        </p:nvSpPr>
        <p:spPr>
          <a:xfrm>
            <a:off x="2612850" y="5959404"/>
            <a:ext cx="19644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Staff Sergeant Rachel Mangru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ROTC </a:t>
            </a:r>
            <a:r>
              <a:rPr b="1" lang="en-US" sz="1000">
                <a:solidFill>
                  <a:srgbClr val="002060"/>
                </a:solidFill>
                <a:latin typeface="Calibri"/>
                <a:ea typeface="Calibri"/>
                <a:cs typeface="Calibri"/>
                <a:sym typeface="Calibri"/>
              </a:rPr>
              <a:t>Instructor</a:t>
            </a:r>
            <a:r>
              <a:rPr b="1" lang="en-US" sz="1000">
                <a:solidFill>
                  <a:srgbClr val="002060"/>
                </a:solidFill>
                <a:latin typeface="Calibri"/>
                <a:ea typeface="Calibri"/>
                <a:cs typeface="Calibri"/>
                <a:sym typeface="Calibri"/>
              </a:rPr>
              <a:t> </a:t>
            </a:r>
            <a:endParaRPr b="1" sz="1000">
              <a:solidFill>
                <a:srgbClr val="002060"/>
              </a:solidFill>
              <a:latin typeface="Calibri"/>
              <a:ea typeface="Calibri"/>
              <a:cs typeface="Calibri"/>
              <a:sym typeface="Calibri"/>
            </a:endParaRPr>
          </a:p>
        </p:txBody>
      </p:sp>
      <p:sp>
        <p:nvSpPr>
          <p:cNvPr id="129" name="Google Shape;129;p15"/>
          <p:cNvSpPr txBox="1"/>
          <p:nvPr/>
        </p:nvSpPr>
        <p:spPr>
          <a:xfrm>
            <a:off x="5064750" y="5959429"/>
            <a:ext cx="19644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Technical Sergeant Erren Barnes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Senior Enlisted Leader </a:t>
            </a:r>
            <a:endParaRPr b="1" sz="1000">
              <a:solidFill>
                <a:srgbClr val="002060"/>
              </a:solidFill>
              <a:latin typeface="Calibri"/>
              <a:ea typeface="Calibri"/>
              <a:cs typeface="Calibri"/>
              <a:sym typeface="Calibri"/>
            </a:endParaRPr>
          </a:p>
        </p:txBody>
      </p:sp>
      <p:sp>
        <p:nvSpPr>
          <p:cNvPr id="130" name="Google Shape;130;p15"/>
          <p:cNvSpPr txBox="1"/>
          <p:nvPr/>
        </p:nvSpPr>
        <p:spPr>
          <a:xfrm>
            <a:off x="7452237" y="5959379"/>
            <a:ext cx="19644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Staff Sergeant Rashaad Taylor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NCOIC, Cadet Actions  </a:t>
            </a:r>
            <a:endParaRPr b="1" sz="1000">
              <a:solidFill>
                <a:srgbClr val="002060"/>
              </a:solidFill>
              <a:latin typeface="Calibri"/>
              <a:ea typeface="Calibri"/>
              <a:cs typeface="Calibri"/>
              <a:sym typeface="Calibri"/>
            </a:endParaRPr>
          </a:p>
        </p:txBody>
      </p:sp>
      <p:sp>
        <p:nvSpPr>
          <p:cNvPr id="131" name="Google Shape;131;p15"/>
          <p:cNvSpPr txBox="1"/>
          <p:nvPr/>
        </p:nvSpPr>
        <p:spPr>
          <a:xfrm>
            <a:off x="9839712" y="5959379"/>
            <a:ext cx="1964400" cy="417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Staff Sergeant Paige Archer </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NCOIC, Administration   </a:t>
            </a:r>
            <a:endParaRPr b="1" sz="1000">
              <a:solidFill>
                <a:srgbClr val="00206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p:nvPr/>
        </p:nvSpPr>
        <p:spPr>
          <a:xfrm>
            <a:off x="180895" y="1271376"/>
            <a:ext cx="11787600" cy="9150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16"/>
          <p:cNvSpPr txBox="1"/>
          <p:nvPr/>
        </p:nvSpPr>
        <p:spPr>
          <a:xfrm>
            <a:off x="1592128" y="390845"/>
            <a:ext cx="86043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lang="en-US" sz="4300">
                <a:solidFill>
                  <a:srgbClr val="002060"/>
                </a:solidFill>
              </a:rPr>
              <a:t>Fall 2024 Wingstaff</a:t>
            </a:r>
            <a:endParaRPr b="0" i="0" sz="4300" u="none" cap="none" strike="noStrike">
              <a:solidFill>
                <a:srgbClr val="002060"/>
              </a:solidFill>
              <a:latin typeface="Arial"/>
              <a:ea typeface="Arial"/>
              <a:cs typeface="Arial"/>
              <a:sym typeface="Arial"/>
            </a:endParaRPr>
          </a:p>
        </p:txBody>
      </p:sp>
      <p:sp>
        <p:nvSpPr>
          <p:cNvPr id="139" name="Google Shape;139;p16"/>
          <p:cNvSpPr/>
          <p:nvPr/>
        </p:nvSpPr>
        <p:spPr>
          <a:xfrm>
            <a:off x="180895" y="6377308"/>
            <a:ext cx="11787600" cy="9150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 name="Google Shape;140;p16"/>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141" name="Google Shape;141;p16"/>
          <p:cNvSpPr txBox="1"/>
          <p:nvPr/>
        </p:nvSpPr>
        <p:spPr>
          <a:xfrm>
            <a:off x="1" y="6493461"/>
            <a:ext cx="12192000" cy="3387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57322"/>
                </a:solidFill>
                <a:latin typeface="Helvetica Neue"/>
                <a:ea typeface="Helvetica Neue"/>
                <a:cs typeface="Helvetica Neue"/>
                <a:sym typeface="Helvetica Neue"/>
              </a:rPr>
              <a:t>Air Force ROTC Detachment 842 </a:t>
            </a:r>
            <a:r>
              <a:rPr b="0" i="0" lang="en-US" sz="1600" u="none" cap="none" strike="noStrike">
                <a:solidFill>
                  <a:srgbClr val="002060"/>
                </a:solidFill>
                <a:latin typeface="Helvetica Neue"/>
                <a:ea typeface="Helvetica Neue"/>
                <a:cs typeface="Helvetica Neue"/>
                <a:sym typeface="Helvetica Neue"/>
              </a:rPr>
              <a:t>•  We Build Exceptional Officers •  </a:t>
            </a:r>
            <a:r>
              <a:rPr b="0" i="0" lang="en-US" sz="1600" u="none" cap="none" strike="noStrike">
                <a:solidFill>
                  <a:srgbClr val="F57322"/>
                </a:solidFill>
                <a:latin typeface="Helvetica Neue"/>
                <a:ea typeface="Helvetica Neue"/>
                <a:cs typeface="Helvetica Neue"/>
                <a:sym typeface="Helvetica Neue"/>
              </a:rPr>
              <a:t>The University of Texas at San Antonio</a:t>
            </a:r>
            <a:endParaRPr b="0" i="0" sz="1400" u="none" cap="none" strike="noStrike">
              <a:solidFill>
                <a:srgbClr val="000000"/>
              </a:solidFill>
              <a:latin typeface="Arial"/>
              <a:ea typeface="Arial"/>
              <a:cs typeface="Arial"/>
              <a:sym typeface="Arial"/>
            </a:endParaRPr>
          </a:p>
        </p:txBody>
      </p:sp>
      <p:pic>
        <p:nvPicPr>
          <p:cNvPr id="142" name="Google Shape;142;p16"/>
          <p:cNvPicPr preferRelativeResize="0"/>
          <p:nvPr/>
        </p:nvPicPr>
        <p:blipFill rotWithShape="1">
          <a:blip r:embed="rId4">
            <a:alphaModFix/>
          </a:blip>
          <a:srcRect b="20401" l="0" r="0" t="0"/>
          <a:stretch/>
        </p:blipFill>
        <p:spPr>
          <a:xfrm>
            <a:off x="180895" y="393942"/>
            <a:ext cx="1535927" cy="583087"/>
          </a:xfrm>
          <a:prstGeom prst="rect">
            <a:avLst/>
          </a:prstGeom>
          <a:noFill/>
          <a:ln>
            <a:noFill/>
          </a:ln>
        </p:spPr>
      </p:pic>
      <p:sp>
        <p:nvSpPr>
          <p:cNvPr id="143" name="Google Shape;143;p16"/>
          <p:cNvSpPr txBox="1"/>
          <p:nvPr>
            <p:ph idx="12" type="sldNum"/>
          </p:nvPr>
        </p:nvSpPr>
        <p:spPr>
          <a:xfrm>
            <a:off x="10642600" y="6457950"/>
            <a:ext cx="1473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4" name="Google Shape;144;p16"/>
          <p:cNvSpPr txBox="1"/>
          <p:nvPr/>
        </p:nvSpPr>
        <p:spPr>
          <a:xfrm>
            <a:off x="9570666" y="5623213"/>
            <a:ext cx="2537700" cy="6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Cadet Lt. Colonel Connor Griffin</a:t>
            </a:r>
            <a:endParaRPr b="1" sz="1000">
              <a:solidFill>
                <a:srgbClr val="002060"/>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US" sz="1000">
                <a:solidFill>
                  <a:srgbClr val="002060"/>
                </a:solidFill>
                <a:latin typeface="Calibri"/>
                <a:ea typeface="Calibri"/>
                <a:cs typeface="Calibri"/>
                <a:sym typeface="Calibri"/>
              </a:rPr>
              <a:t>Inspector General</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t/>
            </a:r>
            <a:endParaRPr sz="1200">
              <a:solidFill>
                <a:schemeClr val="dk1"/>
              </a:solidFill>
              <a:latin typeface="Calibri"/>
              <a:ea typeface="Calibri"/>
              <a:cs typeface="Calibri"/>
              <a:sym typeface="Calibri"/>
            </a:endParaRPr>
          </a:p>
        </p:txBody>
      </p:sp>
      <p:sp>
        <p:nvSpPr>
          <p:cNvPr id="145" name="Google Shape;145;p16"/>
          <p:cNvSpPr txBox="1"/>
          <p:nvPr/>
        </p:nvSpPr>
        <p:spPr>
          <a:xfrm>
            <a:off x="2727350" y="3442488"/>
            <a:ext cx="19239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Cadet Colonel Shelby Schrecker</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Wing Commander</a:t>
            </a:r>
            <a:endParaRPr b="1" sz="1000">
              <a:solidFill>
                <a:srgbClr val="002060"/>
              </a:solidFill>
              <a:latin typeface="Calibri"/>
              <a:ea typeface="Calibri"/>
              <a:cs typeface="Calibri"/>
              <a:sym typeface="Calibri"/>
            </a:endParaRPr>
          </a:p>
        </p:txBody>
      </p:sp>
      <p:sp>
        <p:nvSpPr>
          <p:cNvPr id="146" name="Google Shape;146;p16"/>
          <p:cNvSpPr txBox="1"/>
          <p:nvPr/>
        </p:nvSpPr>
        <p:spPr>
          <a:xfrm>
            <a:off x="6788838" y="3378738"/>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Cadet Colonel Joshua Davidson</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Chief of Staff</a:t>
            </a:r>
            <a:endParaRPr b="1" sz="1000">
              <a:solidFill>
                <a:srgbClr val="002060"/>
              </a:solidFill>
              <a:latin typeface="Calibri"/>
              <a:ea typeface="Calibri"/>
              <a:cs typeface="Calibri"/>
              <a:sym typeface="Calibri"/>
            </a:endParaRPr>
          </a:p>
        </p:txBody>
      </p:sp>
      <p:sp>
        <p:nvSpPr>
          <p:cNvPr id="147" name="Google Shape;147;p16"/>
          <p:cNvSpPr txBox="1"/>
          <p:nvPr/>
        </p:nvSpPr>
        <p:spPr>
          <a:xfrm>
            <a:off x="320650" y="5558250"/>
            <a:ext cx="19239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Cadet Lt. Colonel Mary Vallor</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Deputy Commander of Operations</a:t>
            </a:r>
            <a:endParaRPr b="1" sz="1000">
              <a:solidFill>
                <a:srgbClr val="002060"/>
              </a:solidFill>
              <a:latin typeface="Calibri"/>
              <a:ea typeface="Calibri"/>
              <a:cs typeface="Calibri"/>
              <a:sym typeface="Calibri"/>
            </a:endParaRPr>
          </a:p>
        </p:txBody>
      </p:sp>
      <p:sp>
        <p:nvSpPr>
          <p:cNvPr id="148" name="Google Shape;148;p16"/>
          <p:cNvSpPr txBox="1"/>
          <p:nvPr/>
        </p:nvSpPr>
        <p:spPr>
          <a:xfrm>
            <a:off x="5099113" y="5450479"/>
            <a:ext cx="19239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002060"/>
                </a:solidFill>
                <a:latin typeface="Calibri"/>
                <a:ea typeface="Calibri"/>
                <a:cs typeface="Calibri"/>
                <a:sym typeface="Calibri"/>
              </a:rPr>
              <a:t>Cadet Lt. Colonel Cody Funke</a:t>
            </a:r>
            <a:endParaRPr b="1" sz="1000">
              <a:solidFill>
                <a:srgbClr val="002060"/>
              </a:solidFill>
              <a:latin typeface="Calibri"/>
              <a:ea typeface="Calibri"/>
              <a:cs typeface="Calibri"/>
              <a:sym typeface="Calibri"/>
            </a:endParaRPr>
          </a:p>
          <a:p>
            <a:pPr indent="0" lvl="0" marL="0" rtl="0" algn="ctr">
              <a:spcBef>
                <a:spcPts val="0"/>
              </a:spcBef>
              <a:spcAft>
                <a:spcPts val="0"/>
              </a:spcAft>
              <a:buNone/>
            </a:pPr>
            <a:r>
              <a:rPr b="1" lang="en-US" sz="1000">
                <a:solidFill>
                  <a:srgbClr val="002060"/>
                </a:solidFill>
                <a:latin typeface="Calibri"/>
                <a:ea typeface="Calibri"/>
                <a:cs typeface="Calibri"/>
                <a:sym typeface="Calibri"/>
              </a:rPr>
              <a:t>Deputy Commander of Combat Support</a:t>
            </a:r>
            <a:endParaRPr b="1" sz="1000">
              <a:solidFill>
                <a:srgbClr val="002060"/>
              </a:solidFill>
              <a:latin typeface="Calibri"/>
              <a:ea typeface="Calibri"/>
              <a:cs typeface="Calibri"/>
              <a:sym typeface="Calibri"/>
            </a:endParaRPr>
          </a:p>
        </p:txBody>
      </p:sp>
      <p:pic>
        <p:nvPicPr>
          <p:cNvPr id="149" name="Google Shape;149;p16"/>
          <p:cNvPicPr preferRelativeResize="0"/>
          <p:nvPr/>
        </p:nvPicPr>
        <p:blipFill>
          <a:blip r:embed="rId5">
            <a:alphaModFix/>
          </a:blip>
          <a:stretch>
            <a:fillRect/>
          </a:stretch>
        </p:blipFill>
        <p:spPr>
          <a:xfrm>
            <a:off x="2782285" y="1473900"/>
            <a:ext cx="1883915" cy="2029500"/>
          </a:xfrm>
          <a:prstGeom prst="rect">
            <a:avLst/>
          </a:prstGeom>
          <a:noFill/>
          <a:ln>
            <a:noFill/>
          </a:ln>
        </p:spPr>
      </p:pic>
      <p:pic>
        <p:nvPicPr>
          <p:cNvPr id="150" name="Google Shape;150;p16"/>
          <p:cNvPicPr preferRelativeResize="0"/>
          <p:nvPr/>
        </p:nvPicPr>
        <p:blipFill>
          <a:blip r:embed="rId6">
            <a:alphaModFix/>
          </a:blip>
          <a:stretch>
            <a:fillRect/>
          </a:stretch>
        </p:blipFill>
        <p:spPr>
          <a:xfrm>
            <a:off x="7466649" y="1473897"/>
            <a:ext cx="1644400" cy="1980003"/>
          </a:xfrm>
          <a:prstGeom prst="rect">
            <a:avLst/>
          </a:prstGeom>
          <a:noFill/>
          <a:ln>
            <a:noFill/>
          </a:ln>
        </p:spPr>
      </p:pic>
      <p:pic>
        <p:nvPicPr>
          <p:cNvPr id="151" name="Google Shape;151;p16"/>
          <p:cNvPicPr preferRelativeResize="0"/>
          <p:nvPr/>
        </p:nvPicPr>
        <p:blipFill>
          <a:blip r:embed="rId7">
            <a:alphaModFix/>
          </a:blip>
          <a:stretch>
            <a:fillRect/>
          </a:stretch>
        </p:blipFill>
        <p:spPr>
          <a:xfrm>
            <a:off x="290750" y="3503388"/>
            <a:ext cx="1883925" cy="2155561"/>
          </a:xfrm>
          <a:prstGeom prst="rect">
            <a:avLst/>
          </a:prstGeom>
          <a:noFill/>
          <a:ln>
            <a:noFill/>
          </a:ln>
        </p:spPr>
      </p:pic>
      <p:pic>
        <p:nvPicPr>
          <p:cNvPr id="152" name="Google Shape;152;p16"/>
          <p:cNvPicPr preferRelativeResize="0"/>
          <p:nvPr/>
        </p:nvPicPr>
        <p:blipFill>
          <a:blip r:embed="rId8">
            <a:alphaModFix/>
          </a:blip>
          <a:stretch>
            <a:fillRect/>
          </a:stretch>
        </p:blipFill>
        <p:spPr>
          <a:xfrm>
            <a:off x="9877588" y="3531988"/>
            <a:ext cx="2098363" cy="2098363"/>
          </a:xfrm>
          <a:prstGeom prst="rect">
            <a:avLst/>
          </a:prstGeom>
          <a:noFill/>
          <a:ln>
            <a:noFill/>
          </a:ln>
        </p:spPr>
      </p:pic>
      <p:pic>
        <p:nvPicPr>
          <p:cNvPr id="153" name="Google Shape;153;p16"/>
          <p:cNvPicPr preferRelativeResize="0"/>
          <p:nvPr/>
        </p:nvPicPr>
        <p:blipFill>
          <a:blip r:embed="rId9">
            <a:alphaModFix/>
          </a:blip>
          <a:stretch>
            <a:fillRect/>
          </a:stretch>
        </p:blipFill>
        <p:spPr>
          <a:xfrm>
            <a:off x="5157500" y="3378751"/>
            <a:ext cx="1817837" cy="2099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p:nvPr/>
        </p:nvSpPr>
        <p:spPr>
          <a:xfrm>
            <a:off x="180894" y="1271375"/>
            <a:ext cx="11787600" cy="91500"/>
          </a:xfrm>
          <a:prstGeom prst="rect">
            <a:avLst/>
          </a:prstGeom>
          <a:gradFill>
            <a:gsLst>
              <a:gs pos="0">
                <a:srgbClr val="002060"/>
              </a:gs>
              <a:gs pos="100000">
                <a:srgbClr val="F57322"/>
              </a:gs>
            </a:gsLst>
            <a:lin ang="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900"/>
              <a:buFont typeface="Calibri"/>
              <a:buNone/>
            </a:pPr>
            <a:r>
              <a:t/>
            </a:r>
            <a:endParaRPr b="0" i="0" sz="1900" u="none" cap="none" strike="noStrike">
              <a:solidFill>
                <a:srgbClr val="FFFFFF"/>
              </a:solidFill>
              <a:latin typeface="Calibri"/>
              <a:ea typeface="Calibri"/>
              <a:cs typeface="Calibri"/>
              <a:sym typeface="Calibri"/>
            </a:endParaRPr>
          </a:p>
        </p:txBody>
      </p:sp>
      <p:sp>
        <p:nvSpPr>
          <p:cNvPr id="159" name="Google Shape;159;p17"/>
          <p:cNvSpPr txBox="1"/>
          <p:nvPr/>
        </p:nvSpPr>
        <p:spPr>
          <a:xfrm>
            <a:off x="1957648" y="320781"/>
            <a:ext cx="8512800" cy="7695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D2260"/>
              </a:buClr>
              <a:buSzPts val="4400"/>
              <a:buFont typeface="Helvetica Neue"/>
              <a:buNone/>
            </a:pPr>
            <a:r>
              <a:rPr lang="en-US" sz="4400">
                <a:solidFill>
                  <a:srgbClr val="1D2260"/>
                </a:solidFill>
                <a:latin typeface="Helvetica Neue"/>
                <a:ea typeface="Helvetica Neue"/>
                <a:cs typeface="Helvetica Neue"/>
                <a:sym typeface="Helvetica Neue"/>
              </a:rPr>
              <a:t>Wing COS - </a:t>
            </a:r>
            <a:r>
              <a:rPr lang="en-US" sz="4400">
                <a:solidFill>
                  <a:srgbClr val="1D2260"/>
                </a:solidFill>
                <a:latin typeface="Helvetica Neue"/>
                <a:ea typeface="Helvetica Neue"/>
                <a:cs typeface="Helvetica Neue"/>
                <a:sym typeface="Helvetica Neue"/>
              </a:rPr>
              <a:t>Joshua Davidson</a:t>
            </a:r>
            <a:endParaRPr sz="1500"/>
          </a:p>
        </p:txBody>
      </p:sp>
      <p:sp>
        <p:nvSpPr>
          <p:cNvPr id="160" name="Google Shape;160;p17"/>
          <p:cNvSpPr/>
          <p:nvPr/>
        </p:nvSpPr>
        <p:spPr>
          <a:xfrm>
            <a:off x="180894" y="6377308"/>
            <a:ext cx="11787600" cy="91500"/>
          </a:xfrm>
          <a:prstGeom prst="rect">
            <a:avLst/>
          </a:prstGeom>
          <a:gradFill>
            <a:gsLst>
              <a:gs pos="0">
                <a:srgbClr val="002060"/>
              </a:gs>
              <a:gs pos="100000">
                <a:srgbClr val="F57322"/>
              </a:gs>
            </a:gsLst>
            <a:lin ang="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900"/>
              <a:buFont typeface="Calibri"/>
              <a:buNone/>
            </a:pPr>
            <a:r>
              <a:t/>
            </a:r>
            <a:endParaRPr b="0" i="0" sz="1900" u="none" cap="none" strike="noStrike">
              <a:solidFill>
                <a:srgbClr val="FFFFFF"/>
              </a:solidFill>
              <a:latin typeface="Calibri"/>
              <a:ea typeface="Calibri"/>
              <a:cs typeface="Calibri"/>
              <a:sym typeface="Calibri"/>
            </a:endParaRPr>
          </a:p>
        </p:txBody>
      </p:sp>
      <p:pic>
        <p:nvPicPr>
          <p:cNvPr descr="Picture 15" id="161" name="Google Shape;161;p17"/>
          <p:cNvPicPr preferRelativeResize="0"/>
          <p:nvPr/>
        </p:nvPicPr>
        <p:blipFill rotWithShape="1">
          <a:blip r:embed="rId3">
            <a:alphaModFix/>
          </a:blip>
          <a:srcRect b="0" l="0" r="0" t="0"/>
          <a:stretch/>
        </p:blipFill>
        <p:spPr>
          <a:xfrm>
            <a:off x="10516344" y="113809"/>
            <a:ext cx="1600043" cy="1134708"/>
          </a:xfrm>
          <a:prstGeom prst="rect">
            <a:avLst/>
          </a:prstGeom>
          <a:noFill/>
          <a:ln>
            <a:noFill/>
          </a:ln>
        </p:spPr>
      </p:pic>
      <p:sp>
        <p:nvSpPr>
          <p:cNvPr id="162" name="Google Shape;162;p17"/>
          <p:cNvSpPr txBox="1"/>
          <p:nvPr/>
        </p:nvSpPr>
        <p:spPr>
          <a:xfrm>
            <a:off x="45720" y="6499275"/>
            <a:ext cx="12100500" cy="323100"/>
          </a:xfrm>
          <a:prstGeom prst="rect">
            <a:avLst/>
          </a:prstGeom>
          <a:noFill/>
          <a:ln>
            <a:noFill/>
          </a:ln>
        </p:spPr>
        <p:txBody>
          <a:bodyPr anchorCtr="0" anchor="b" bIns="45700" lIns="45700" spcFirstLastPara="1" rIns="45700" wrap="square" tIns="45700">
            <a:spAutoFit/>
          </a:bodyPr>
          <a:lstStyle/>
          <a:p>
            <a:pPr indent="0" lvl="0" marL="0" marR="0" rtl="0" algn="ctr">
              <a:lnSpc>
                <a:spcPct val="100000"/>
              </a:lnSpc>
              <a:spcBef>
                <a:spcPts val="0"/>
              </a:spcBef>
              <a:spcAft>
                <a:spcPts val="0"/>
              </a:spcAft>
              <a:buClr>
                <a:srgbClr val="F57322"/>
              </a:buClr>
              <a:buSzPts val="1600"/>
              <a:buFont typeface="Helvetica Neue"/>
              <a:buNone/>
            </a:pPr>
            <a:r>
              <a:t/>
            </a:r>
            <a:endParaRPr sz="1500"/>
          </a:p>
        </p:txBody>
      </p:sp>
      <p:pic>
        <p:nvPicPr>
          <p:cNvPr descr="Picture 10" id="163" name="Google Shape;163;p17"/>
          <p:cNvPicPr preferRelativeResize="0"/>
          <p:nvPr/>
        </p:nvPicPr>
        <p:blipFill rotWithShape="1">
          <a:blip r:embed="rId4">
            <a:alphaModFix/>
          </a:blip>
          <a:srcRect b="20401" l="0" r="0" t="0"/>
          <a:stretch/>
        </p:blipFill>
        <p:spPr>
          <a:xfrm>
            <a:off x="180895" y="393941"/>
            <a:ext cx="1535927" cy="583088"/>
          </a:xfrm>
          <a:prstGeom prst="rect">
            <a:avLst/>
          </a:prstGeom>
          <a:noFill/>
          <a:ln>
            <a:noFill/>
          </a:ln>
        </p:spPr>
      </p:pic>
      <p:sp>
        <p:nvSpPr>
          <p:cNvPr id="164" name="Google Shape;164;p17"/>
          <p:cNvSpPr txBox="1"/>
          <p:nvPr/>
        </p:nvSpPr>
        <p:spPr>
          <a:xfrm>
            <a:off x="-72400" y="1394833"/>
            <a:ext cx="6270000" cy="4677900"/>
          </a:xfrm>
          <a:prstGeom prst="rect">
            <a:avLst/>
          </a:prstGeom>
          <a:noFill/>
          <a:ln>
            <a:noFill/>
          </a:ln>
        </p:spPr>
        <p:txBody>
          <a:bodyPr anchorCtr="0" anchor="t" bIns="45700" lIns="45700" spcFirstLastPara="1" rIns="45700" wrap="square" tIns="45700">
            <a:normAutofit/>
          </a:bodyPr>
          <a:lstStyle/>
          <a:p>
            <a:pPr indent="-476250" lvl="0" marL="609600" marR="0" rtl="0" algn="l">
              <a:lnSpc>
                <a:spcPct val="100000"/>
              </a:lnSpc>
              <a:spcBef>
                <a:spcPts val="0"/>
              </a:spcBef>
              <a:spcAft>
                <a:spcPts val="0"/>
              </a:spcAft>
              <a:buClr>
                <a:srgbClr val="1D2260"/>
              </a:buClr>
              <a:buSzPts val="2700"/>
              <a:buFont typeface="Helvetica Neue"/>
              <a:buChar char="●"/>
            </a:pPr>
            <a:r>
              <a:rPr lang="en-US" sz="2700">
                <a:solidFill>
                  <a:srgbClr val="1D2260"/>
                </a:solidFill>
                <a:latin typeface="Helvetica Neue"/>
                <a:ea typeface="Helvetica Neue"/>
                <a:cs typeface="Helvetica Neue"/>
                <a:sym typeface="Helvetica Neue"/>
              </a:rPr>
              <a:t>From SATX</a:t>
            </a:r>
            <a:endParaRPr sz="2700">
              <a:solidFill>
                <a:srgbClr val="1D2260"/>
              </a:solidFill>
              <a:latin typeface="Helvetica Neue"/>
              <a:ea typeface="Helvetica Neue"/>
              <a:cs typeface="Helvetica Neue"/>
              <a:sym typeface="Helvetica Neue"/>
            </a:endParaRPr>
          </a:p>
          <a:p>
            <a:pPr indent="0" lvl="0" marL="609600" marR="0" rtl="0" algn="l">
              <a:lnSpc>
                <a:spcPct val="100000"/>
              </a:lnSpc>
              <a:spcBef>
                <a:spcPts val="0"/>
              </a:spcBef>
              <a:spcAft>
                <a:spcPts val="0"/>
              </a:spcAft>
              <a:buNone/>
            </a:pPr>
            <a:r>
              <a:t/>
            </a:r>
            <a:endParaRPr sz="2700">
              <a:solidFill>
                <a:srgbClr val="1D2260"/>
              </a:solidFill>
              <a:latin typeface="Helvetica Neue"/>
              <a:ea typeface="Helvetica Neue"/>
              <a:cs typeface="Helvetica Neue"/>
              <a:sym typeface="Helvetica Neue"/>
            </a:endParaRPr>
          </a:p>
          <a:p>
            <a:pPr indent="-476250" lvl="0" marL="609600" marR="0" rtl="0" algn="l">
              <a:lnSpc>
                <a:spcPct val="100000"/>
              </a:lnSpc>
              <a:spcBef>
                <a:spcPts val="0"/>
              </a:spcBef>
              <a:spcAft>
                <a:spcPts val="0"/>
              </a:spcAft>
              <a:buClr>
                <a:srgbClr val="1D2260"/>
              </a:buClr>
              <a:buSzPts val="2700"/>
              <a:buFont typeface="Helvetica Neue"/>
              <a:buChar char="●"/>
            </a:pPr>
            <a:r>
              <a:rPr lang="en-US" sz="2700">
                <a:solidFill>
                  <a:srgbClr val="1D2260"/>
                </a:solidFill>
                <a:latin typeface="Helvetica Neue"/>
                <a:ea typeface="Helvetica Neue"/>
                <a:cs typeface="Helvetica Neue"/>
                <a:sym typeface="Helvetica Neue"/>
              </a:rPr>
              <a:t>Cyber Major </a:t>
            </a:r>
            <a:endParaRPr sz="2700">
              <a:solidFill>
                <a:srgbClr val="1D2260"/>
              </a:solidFill>
              <a:latin typeface="Helvetica Neue"/>
              <a:ea typeface="Helvetica Neue"/>
              <a:cs typeface="Helvetica Neue"/>
              <a:sym typeface="Helvetica Neue"/>
            </a:endParaRPr>
          </a:p>
          <a:p>
            <a:pPr indent="0" lvl="0" marL="609600" marR="0" rtl="0" algn="l">
              <a:lnSpc>
                <a:spcPct val="100000"/>
              </a:lnSpc>
              <a:spcBef>
                <a:spcPts val="0"/>
              </a:spcBef>
              <a:spcAft>
                <a:spcPts val="0"/>
              </a:spcAft>
              <a:buNone/>
            </a:pPr>
            <a:r>
              <a:t/>
            </a:r>
            <a:endParaRPr sz="2700">
              <a:solidFill>
                <a:srgbClr val="1D2260"/>
              </a:solidFill>
              <a:latin typeface="Helvetica Neue"/>
              <a:ea typeface="Helvetica Neue"/>
              <a:cs typeface="Helvetica Neue"/>
              <a:sym typeface="Helvetica Neue"/>
            </a:endParaRPr>
          </a:p>
          <a:p>
            <a:pPr indent="-476250" lvl="0" marL="609600" marR="0" rtl="0" algn="l">
              <a:lnSpc>
                <a:spcPct val="100000"/>
              </a:lnSpc>
              <a:spcBef>
                <a:spcPts val="0"/>
              </a:spcBef>
              <a:spcAft>
                <a:spcPts val="0"/>
              </a:spcAft>
              <a:buClr>
                <a:srgbClr val="1D2260"/>
              </a:buClr>
              <a:buSzPts val="2700"/>
              <a:buFont typeface="Helvetica Neue"/>
              <a:buChar char="●"/>
            </a:pPr>
            <a:r>
              <a:rPr lang="en-US" sz="2700">
                <a:solidFill>
                  <a:srgbClr val="1D2260"/>
                </a:solidFill>
                <a:latin typeface="Helvetica Neue"/>
                <a:ea typeface="Helvetica Neue"/>
                <a:cs typeface="Helvetica Neue"/>
                <a:sym typeface="Helvetica Neue"/>
              </a:rPr>
              <a:t>Desired SFSC: Cyber</a:t>
            </a:r>
            <a:endParaRPr sz="2700">
              <a:solidFill>
                <a:srgbClr val="1D2260"/>
              </a:solidFill>
              <a:latin typeface="Helvetica Neue"/>
              <a:ea typeface="Helvetica Neue"/>
              <a:cs typeface="Helvetica Neue"/>
              <a:sym typeface="Helvetica Neue"/>
            </a:endParaRPr>
          </a:p>
          <a:p>
            <a:pPr indent="0" lvl="0" marL="609600" marR="0" rtl="0" algn="l">
              <a:lnSpc>
                <a:spcPct val="100000"/>
              </a:lnSpc>
              <a:spcBef>
                <a:spcPts val="0"/>
              </a:spcBef>
              <a:spcAft>
                <a:spcPts val="0"/>
              </a:spcAft>
              <a:buNone/>
            </a:pPr>
            <a:r>
              <a:t/>
            </a:r>
            <a:endParaRPr sz="2700">
              <a:solidFill>
                <a:srgbClr val="1D2260"/>
              </a:solidFill>
              <a:latin typeface="Helvetica Neue"/>
              <a:ea typeface="Helvetica Neue"/>
              <a:cs typeface="Helvetica Neue"/>
              <a:sym typeface="Helvetica Neue"/>
            </a:endParaRPr>
          </a:p>
          <a:p>
            <a:pPr indent="-476250" lvl="0" marL="609600" marR="0" rtl="0" algn="l">
              <a:lnSpc>
                <a:spcPct val="100000"/>
              </a:lnSpc>
              <a:spcBef>
                <a:spcPts val="0"/>
              </a:spcBef>
              <a:spcAft>
                <a:spcPts val="0"/>
              </a:spcAft>
              <a:buClr>
                <a:srgbClr val="1D2260"/>
              </a:buClr>
              <a:buSzPts val="2700"/>
              <a:buFont typeface="Helvetica Neue"/>
              <a:buChar char="●"/>
            </a:pPr>
            <a:r>
              <a:rPr lang="en-US" sz="2700">
                <a:solidFill>
                  <a:srgbClr val="1D2260"/>
                </a:solidFill>
                <a:latin typeface="Helvetica Neue"/>
                <a:ea typeface="Helvetica Neue"/>
                <a:cs typeface="Helvetica Neue"/>
                <a:sym typeface="Helvetica Neue"/>
              </a:rPr>
              <a:t>Favorite Hobbies: Archery, </a:t>
            </a:r>
            <a:endParaRPr sz="2700">
              <a:solidFill>
                <a:srgbClr val="1D2260"/>
              </a:solidFill>
              <a:latin typeface="Helvetica Neue"/>
              <a:ea typeface="Helvetica Neue"/>
              <a:cs typeface="Helvetica Neue"/>
              <a:sym typeface="Helvetica Neue"/>
            </a:endParaRPr>
          </a:p>
          <a:p>
            <a:pPr indent="0" lvl="0" marL="609600" marR="0" rtl="0" algn="l">
              <a:lnSpc>
                <a:spcPct val="100000"/>
              </a:lnSpc>
              <a:spcBef>
                <a:spcPts val="0"/>
              </a:spcBef>
              <a:spcAft>
                <a:spcPts val="0"/>
              </a:spcAft>
              <a:buNone/>
            </a:pPr>
            <a:r>
              <a:rPr lang="en-US" sz="2700">
                <a:solidFill>
                  <a:srgbClr val="1D2260"/>
                </a:solidFill>
                <a:latin typeface="Helvetica Neue"/>
                <a:ea typeface="Helvetica Neue"/>
                <a:cs typeface="Helvetica Neue"/>
                <a:sym typeface="Helvetica Neue"/>
              </a:rPr>
              <a:t>Cooking, Running, Travel,</a:t>
            </a:r>
            <a:endParaRPr sz="2700">
              <a:solidFill>
                <a:srgbClr val="1D2260"/>
              </a:solidFill>
              <a:latin typeface="Helvetica Neue"/>
              <a:ea typeface="Helvetica Neue"/>
              <a:cs typeface="Helvetica Neue"/>
              <a:sym typeface="Helvetica Neue"/>
            </a:endParaRPr>
          </a:p>
          <a:p>
            <a:pPr indent="0" lvl="0" marL="609600" marR="0" rtl="0" algn="l">
              <a:lnSpc>
                <a:spcPct val="100000"/>
              </a:lnSpc>
              <a:spcBef>
                <a:spcPts val="0"/>
              </a:spcBef>
              <a:spcAft>
                <a:spcPts val="0"/>
              </a:spcAft>
              <a:buNone/>
            </a:pPr>
            <a:r>
              <a:rPr lang="en-US" sz="2700">
                <a:solidFill>
                  <a:srgbClr val="1D2260"/>
                </a:solidFill>
                <a:latin typeface="Helvetica Neue"/>
                <a:ea typeface="Helvetica Neue"/>
                <a:cs typeface="Helvetica Neue"/>
                <a:sym typeface="Helvetica Neue"/>
              </a:rPr>
              <a:t>Baking</a:t>
            </a:r>
            <a:endParaRPr sz="2700">
              <a:solidFill>
                <a:srgbClr val="1D2260"/>
              </a:solidFill>
              <a:latin typeface="Helvetica Neue"/>
              <a:ea typeface="Helvetica Neue"/>
              <a:cs typeface="Helvetica Neue"/>
              <a:sym typeface="Helvetica Neue"/>
            </a:endParaRPr>
          </a:p>
        </p:txBody>
      </p:sp>
      <p:sp>
        <p:nvSpPr>
          <p:cNvPr id="165" name="Google Shape;165;p17"/>
          <p:cNvSpPr txBox="1"/>
          <p:nvPr>
            <p:ph idx="4294967295" type="sldNum"/>
          </p:nvPr>
        </p:nvSpPr>
        <p:spPr>
          <a:xfrm>
            <a:off x="11934418" y="6516360"/>
            <a:ext cx="181200" cy="2769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a:t>
            </a:fld>
            <a:endParaRPr sz="1500"/>
          </a:p>
        </p:txBody>
      </p:sp>
      <p:pic>
        <p:nvPicPr>
          <p:cNvPr id="166" name="Google Shape;166;p17"/>
          <p:cNvPicPr preferRelativeResize="0"/>
          <p:nvPr/>
        </p:nvPicPr>
        <p:blipFill>
          <a:blip r:embed="rId5">
            <a:alphaModFix/>
          </a:blip>
          <a:stretch>
            <a:fillRect/>
          </a:stretch>
        </p:blipFill>
        <p:spPr>
          <a:xfrm>
            <a:off x="7213783" y="3963113"/>
            <a:ext cx="2024229" cy="2266451"/>
          </a:xfrm>
          <a:prstGeom prst="rect">
            <a:avLst/>
          </a:prstGeom>
          <a:noFill/>
          <a:ln>
            <a:noFill/>
          </a:ln>
        </p:spPr>
      </p:pic>
      <p:pic>
        <p:nvPicPr>
          <p:cNvPr id="167" name="Google Shape;167;p17"/>
          <p:cNvPicPr preferRelativeResize="0"/>
          <p:nvPr/>
        </p:nvPicPr>
        <p:blipFill>
          <a:blip r:embed="rId6">
            <a:alphaModFix/>
          </a:blip>
          <a:stretch>
            <a:fillRect/>
          </a:stretch>
        </p:blipFill>
        <p:spPr>
          <a:xfrm>
            <a:off x="9425525" y="1848775"/>
            <a:ext cx="2644500" cy="3966750"/>
          </a:xfrm>
          <a:prstGeom prst="rect">
            <a:avLst/>
          </a:prstGeom>
          <a:noFill/>
          <a:ln>
            <a:noFill/>
          </a:ln>
        </p:spPr>
      </p:pic>
      <p:pic>
        <p:nvPicPr>
          <p:cNvPr id="168" name="Google Shape;168;p17"/>
          <p:cNvPicPr preferRelativeResize="0"/>
          <p:nvPr/>
        </p:nvPicPr>
        <p:blipFill>
          <a:blip r:embed="rId7">
            <a:alphaModFix/>
          </a:blip>
          <a:stretch>
            <a:fillRect/>
          </a:stretch>
        </p:blipFill>
        <p:spPr>
          <a:xfrm>
            <a:off x="7019613" y="1548925"/>
            <a:ext cx="2260162" cy="2266450"/>
          </a:xfrm>
          <a:prstGeom prst="rect">
            <a:avLst/>
          </a:prstGeom>
          <a:noFill/>
          <a:ln>
            <a:noFill/>
          </a:ln>
        </p:spPr>
      </p:pic>
      <p:pic>
        <p:nvPicPr>
          <p:cNvPr id="169" name="Google Shape;169;p17"/>
          <p:cNvPicPr preferRelativeResize="0"/>
          <p:nvPr/>
        </p:nvPicPr>
        <p:blipFill rotWithShape="1">
          <a:blip r:embed="rId8">
            <a:alphaModFix/>
          </a:blip>
          <a:srcRect b="0" l="0" r="15952" t="0"/>
          <a:stretch/>
        </p:blipFill>
        <p:spPr>
          <a:xfrm>
            <a:off x="4711800" y="4149900"/>
            <a:ext cx="2387424" cy="2014851"/>
          </a:xfrm>
          <a:prstGeom prst="rect">
            <a:avLst/>
          </a:prstGeom>
          <a:noFill/>
          <a:ln>
            <a:noFill/>
          </a:ln>
        </p:spPr>
      </p:pic>
      <p:pic>
        <p:nvPicPr>
          <p:cNvPr id="170" name="Google Shape;170;p17"/>
          <p:cNvPicPr preferRelativeResize="0"/>
          <p:nvPr/>
        </p:nvPicPr>
        <p:blipFill>
          <a:blip r:embed="rId9">
            <a:alphaModFix/>
          </a:blip>
          <a:stretch>
            <a:fillRect/>
          </a:stretch>
        </p:blipFill>
        <p:spPr>
          <a:xfrm>
            <a:off x="4216936" y="2044062"/>
            <a:ext cx="2656939" cy="177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p:nvPr/>
        </p:nvSpPr>
        <p:spPr>
          <a:xfrm>
            <a:off x="180894" y="1271375"/>
            <a:ext cx="11787600" cy="91500"/>
          </a:xfrm>
          <a:prstGeom prst="rect">
            <a:avLst/>
          </a:prstGeom>
          <a:gradFill>
            <a:gsLst>
              <a:gs pos="0">
                <a:srgbClr val="002060"/>
              </a:gs>
              <a:gs pos="100000">
                <a:srgbClr val="F57322"/>
              </a:gs>
            </a:gsLst>
            <a:lin ang="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900"/>
              <a:buFont typeface="Calibri"/>
              <a:buNone/>
            </a:pPr>
            <a:r>
              <a:t/>
            </a:r>
            <a:endParaRPr b="0" i="0" sz="1900" u="none" cap="none" strike="noStrike">
              <a:solidFill>
                <a:srgbClr val="FFFFFF"/>
              </a:solidFill>
              <a:latin typeface="Calibri"/>
              <a:ea typeface="Calibri"/>
              <a:cs typeface="Calibri"/>
              <a:sym typeface="Calibri"/>
            </a:endParaRPr>
          </a:p>
        </p:txBody>
      </p:sp>
      <p:sp>
        <p:nvSpPr>
          <p:cNvPr id="176" name="Google Shape;176;p18"/>
          <p:cNvSpPr txBox="1"/>
          <p:nvPr/>
        </p:nvSpPr>
        <p:spPr>
          <a:xfrm>
            <a:off x="1957648" y="320781"/>
            <a:ext cx="8512800" cy="7695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1D2260"/>
              </a:buClr>
              <a:buSzPts val="4400"/>
              <a:buFont typeface="Helvetica Neue"/>
              <a:buNone/>
            </a:pPr>
            <a:r>
              <a:rPr lang="en-US" sz="4400">
                <a:solidFill>
                  <a:srgbClr val="1D2260"/>
                </a:solidFill>
                <a:latin typeface="Helvetica Neue"/>
                <a:ea typeface="Helvetica Neue"/>
                <a:cs typeface="Helvetica Neue"/>
                <a:sym typeface="Helvetica Neue"/>
              </a:rPr>
              <a:t>Wing CC - </a:t>
            </a:r>
            <a:r>
              <a:rPr lang="en-US" sz="4400">
                <a:solidFill>
                  <a:srgbClr val="1D2260"/>
                </a:solidFill>
                <a:latin typeface="Helvetica Neue"/>
                <a:ea typeface="Helvetica Neue"/>
                <a:cs typeface="Helvetica Neue"/>
                <a:sym typeface="Helvetica Neue"/>
              </a:rPr>
              <a:t>Shelby Schrecker </a:t>
            </a:r>
            <a:endParaRPr sz="1500"/>
          </a:p>
        </p:txBody>
      </p:sp>
      <p:sp>
        <p:nvSpPr>
          <p:cNvPr id="177" name="Google Shape;177;p18"/>
          <p:cNvSpPr/>
          <p:nvPr/>
        </p:nvSpPr>
        <p:spPr>
          <a:xfrm>
            <a:off x="180894" y="6377308"/>
            <a:ext cx="11787600" cy="91500"/>
          </a:xfrm>
          <a:prstGeom prst="rect">
            <a:avLst/>
          </a:prstGeom>
          <a:gradFill>
            <a:gsLst>
              <a:gs pos="0">
                <a:srgbClr val="002060"/>
              </a:gs>
              <a:gs pos="100000">
                <a:srgbClr val="F57322"/>
              </a:gs>
            </a:gsLst>
            <a:lin ang="0" scaled="0"/>
          </a:gra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900"/>
              <a:buFont typeface="Calibri"/>
              <a:buNone/>
            </a:pPr>
            <a:r>
              <a:t/>
            </a:r>
            <a:endParaRPr b="0" i="0" sz="1900" u="none" cap="none" strike="noStrike">
              <a:solidFill>
                <a:srgbClr val="FFFFFF"/>
              </a:solidFill>
              <a:latin typeface="Calibri"/>
              <a:ea typeface="Calibri"/>
              <a:cs typeface="Calibri"/>
              <a:sym typeface="Calibri"/>
            </a:endParaRPr>
          </a:p>
        </p:txBody>
      </p:sp>
      <p:pic>
        <p:nvPicPr>
          <p:cNvPr descr="Picture 15" id="178" name="Google Shape;178;p18"/>
          <p:cNvPicPr preferRelativeResize="0"/>
          <p:nvPr/>
        </p:nvPicPr>
        <p:blipFill rotWithShape="1">
          <a:blip r:embed="rId3">
            <a:alphaModFix/>
          </a:blip>
          <a:srcRect b="0" l="0" r="0" t="0"/>
          <a:stretch/>
        </p:blipFill>
        <p:spPr>
          <a:xfrm>
            <a:off x="10516344" y="113809"/>
            <a:ext cx="1600043" cy="1134708"/>
          </a:xfrm>
          <a:prstGeom prst="rect">
            <a:avLst/>
          </a:prstGeom>
          <a:noFill/>
          <a:ln>
            <a:noFill/>
          </a:ln>
        </p:spPr>
      </p:pic>
      <p:sp>
        <p:nvSpPr>
          <p:cNvPr id="179" name="Google Shape;179;p18"/>
          <p:cNvSpPr txBox="1"/>
          <p:nvPr/>
        </p:nvSpPr>
        <p:spPr>
          <a:xfrm>
            <a:off x="45720" y="6499275"/>
            <a:ext cx="12100500" cy="323100"/>
          </a:xfrm>
          <a:prstGeom prst="rect">
            <a:avLst/>
          </a:prstGeom>
          <a:noFill/>
          <a:ln>
            <a:noFill/>
          </a:ln>
        </p:spPr>
        <p:txBody>
          <a:bodyPr anchorCtr="0" anchor="b" bIns="45700" lIns="45700" spcFirstLastPara="1" rIns="45700" wrap="square" tIns="45700">
            <a:spAutoFit/>
          </a:bodyPr>
          <a:lstStyle/>
          <a:p>
            <a:pPr indent="0" lvl="0" marL="0" marR="0" rtl="0" algn="ctr">
              <a:lnSpc>
                <a:spcPct val="100000"/>
              </a:lnSpc>
              <a:spcBef>
                <a:spcPts val="0"/>
              </a:spcBef>
              <a:spcAft>
                <a:spcPts val="0"/>
              </a:spcAft>
              <a:buClr>
                <a:srgbClr val="F57322"/>
              </a:buClr>
              <a:buSzPts val="1600"/>
              <a:buFont typeface="Helvetica Neue"/>
              <a:buNone/>
            </a:pPr>
            <a:r>
              <a:t/>
            </a:r>
            <a:endParaRPr sz="1500"/>
          </a:p>
        </p:txBody>
      </p:sp>
      <p:pic>
        <p:nvPicPr>
          <p:cNvPr descr="Picture 10" id="180" name="Google Shape;180;p18"/>
          <p:cNvPicPr preferRelativeResize="0"/>
          <p:nvPr/>
        </p:nvPicPr>
        <p:blipFill rotWithShape="1">
          <a:blip r:embed="rId4">
            <a:alphaModFix/>
          </a:blip>
          <a:srcRect b="20401" l="0" r="0" t="0"/>
          <a:stretch/>
        </p:blipFill>
        <p:spPr>
          <a:xfrm>
            <a:off x="180895" y="393941"/>
            <a:ext cx="1535927" cy="583088"/>
          </a:xfrm>
          <a:prstGeom prst="rect">
            <a:avLst/>
          </a:prstGeom>
          <a:noFill/>
          <a:ln>
            <a:noFill/>
          </a:ln>
        </p:spPr>
      </p:pic>
      <p:sp>
        <p:nvSpPr>
          <p:cNvPr id="181" name="Google Shape;181;p18"/>
          <p:cNvSpPr txBox="1"/>
          <p:nvPr/>
        </p:nvSpPr>
        <p:spPr>
          <a:xfrm>
            <a:off x="80000" y="1623433"/>
            <a:ext cx="6270000" cy="4677900"/>
          </a:xfrm>
          <a:prstGeom prst="rect">
            <a:avLst/>
          </a:prstGeom>
          <a:noFill/>
          <a:ln>
            <a:noFill/>
          </a:ln>
        </p:spPr>
        <p:txBody>
          <a:bodyPr anchorCtr="0" anchor="t" bIns="45700" lIns="45700" spcFirstLastPara="1" rIns="45700" wrap="square" tIns="45700">
            <a:normAutofit/>
          </a:bodyPr>
          <a:lstStyle/>
          <a:p>
            <a:pPr indent="-476250" lvl="0" marL="609600" marR="0" rtl="0" algn="l">
              <a:lnSpc>
                <a:spcPct val="100000"/>
              </a:lnSpc>
              <a:spcBef>
                <a:spcPts val="0"/>
              </a:spcBef>
              <a:spcAft>
                <a:spcPts val="0"/>
              </a:spcAft>
              <a:buClr>
                <a:srgbClr val="1D2260"/>
              </a:buClr>
              <a:buSzPts val="2700"/>
              <a:buFont typeface="Helvetica Neue"/>
              <a:buChar char="●"/>
            </a:pPr>
            <a:r>
              <a:rPr lang="en-US" sz="2700">
                <a:solidFill>
                  <a:srgbClr val="1D2260"/>
                </a:solidFill>
                <a:latin typeface="Helvetica Neue"/>
                <a:ea typeface="Helvetica Neue"/>
                <a:cs typeface="Helvetica Neue"/>
                <a:sym typeface="Helvetica Neue"/>
              </a:rPr>
              <a:t>From SATX</a:t>
            </a:r>
            <a:endParaRPr sz="2700">
              <a:solidFill>
                <a:srgbClr val="1D2260"/>
              </a:solidFill>
              <a:latin typeface="Helvetica Neue"/>
              <a:ea typeface="Helvetica Neue"/>
              <a:cs typeface="Helvetica Neue"/>
              <a:sym typeface="Helvetica Neue"/>
            </a:endParaRPr>
          </a:p>
          <a:p>
            <a:pPr indent="0" lvl="0" marL="609600" marR="0" rtl="0" algn="l">
              <a:lnSpc>
                <a:spcPct val="100000"/>
              </a:lnSpc>
              <a:spcBef>
                <a:spcPts val="0"/>
              </a:spcBef>
              <a:spcAft>
                <a:spcPts val="0"/>
              </a:spcAft>
              <a:buNone/>
            </a:pPr>
            <a:r>
              <a:t/>
            </a:r>
            <a:endParaRPr sz="2700">
              <a:solidFill>
                <a:srgbClr val="1D2260"/>
              </a:solidFill>
              <a:latin typeface="Helvetica Neue"/>
              <a:ea typeface="Helvetica Neue"/>
              <a:cs typeface="Helvetica Neue"/>
              <a:sym typeface="Helvetica Neue"/>
            </a:endParaRPr>
          </a:p>
          <a:p>
            <a:pPr indent="-476250" lvl="0" marL="609600" marR="0" rtl="0" algn="l">
              <a:lnSpc>
                <a:spcPct val="100000"/>
              </a:lnSpc>
              <a:spcBef>
                <a:spcPts val="0"/>
              </a:spcBef>
              <a:spcAft>
                <a:spcPts val="0"/>
              </a:spcAft>
              <a:buClr>
                <a:srgbClr val="1D2260"/>
              </a:buClr>
              <a:buSzPts val="2700"/>
              <a:buFont typeface="Helvetica Neue"/>
              <a:buChar char="●"/>
            </a:pPr>
            <a:r>
              <a:rPr lang="en-US" sz="2700">
                <a:solidFill>
                  <a:srgbClr val="1D2260"/>
                </a:solidFill>
                <a:latin typeface="Helvetica Neue"/>
                <a:ea typeface="Helvetica Neue"/>
                <a:cs typeface="Helvetica Neue"/>
                <a:sym typeface="Helvetica Neue"/>
              </a:rPr>
              <a:t>Biology Major with Pre-Medical Concentration</a:t>
            </a:r>
            <a:endParaRPr sz="2700">
              <a:solidFill>
                <a:srgbClr val="1D2260"/>
              </a:solidFill>
              <a:latin typeface="Helvetica Neue"/>
              <a:ea typeface="Helvetica Neue"/>
              <a:cs typeface="Helvetica Neue"/>
              <a:sym typeface="Helvetica Neue"/>
            </a:endParaRPr>
          </a:p>
          <a:p>
            <a:pPr indent="0" lvl="0" marL="609600" marR="0" rtl="0" algn="l">
              <a:lnSpc>
                <a:spcPct val="100000"/>
              </a:lnSpc>
              <a:spcBef>
                <a:spcPts val="0"/>
              </a:spcBef>
              <a:spcAft>
                <a:spcPts val="0"/>
              </a:spcAft>
              <a:buNone/>
            </a:pPr>
            <a:r>
              <a:t/>
            </a:r>
            <a:endParaRPr sz="2700">
              <a:solidFill>
                <a:srgbClr val="1D2260"/>
              </a:solidFill>
              <a:latin typeface="Helvetica Neue"/>
              <a:ea typeface="Helvetica Neue"/>
              <a:cs typeface="Helvetica Neue"/>
              <a:sym typeface="Helvetica Neue"/>
            </a:endParaRPr>
          </a:p>
          <a:p>
            <a:pPr indent="-476250" lvl="0" marL="609600" marR="0" rtl="0" algn="l">
              <a:lnSpc>
                <a:spcPct val="100000"/>
              </a:lnSpc>
              <a:spcBef>
                <a:spcPts val="0"/>
              </a:spcBef>
              <a:spcAft>
                <a:spcPts val="0"/>
              </a:spcAft>
              <a:buClr>
                <a:srgbClr val="1D2260"/>
              </a:buClr>
              <a:buSzPts val="2700"/>
              <a:buFont typeface="Helvetica Neue"/>
              <a:buChar char="●"/>
            </a:pPr>
            <a:r>
              <a:rPr lang="en-US" sz="2700">
                <a:solidFill>
                  <a:srgbClr val="1D2260"/>
                </a:solidFill>
                <a:latin typeface="Helvetica Neue"/>
                <a:ea typeface="Helvetica Neue"/>
                <a:cs typeface="Helvetica Neue"/>
                <a:sym typeface="Helvetica Neue"/>
              </a:rPr>
              <a:t>Desired AFSC: Physician </a:t>
            </a:r>
            <a:endParaRPr sz="2700">
              <a:solidFill>
                <a:srgbClr val="1D2260"/>
              </a:solidFill>
              <a:latin typeface="Helvetica Neue"/>
              <a:ea typeface="Helvetica Neue"/>
              <a:cs typeface="Helvetica Neue"/>
              <a:sym typeface="Helvetica Neue"/>
            </a:endParaRPr>
          </a:p>
          <a:p>
            <a:pPr indent="0" lvl="0" marL="609600" marR="0" rtl="0" algn="l">
              <a:lnSpc>
                <a:spcPct val="100000"/>
              </a:lnSpc>
              <a:spcBef>
                <a:spcPts val="0"/>
              </a:spcBef>
              <a:spcAft>
                <a:spcPts val="0"/>
              </a:spcAft>
              <a:buNone/>
            </a:pPr>
            <a:r>
              <a:t/>
            </a:r>
            <a:endParaRPr sz="2700">
              <a:solidFill>
                <a:srgbClr val="1D2260"/>
              </a:solidFill>
              <a:latin typeface="Helvetica Neue"/>
              <a:ea typeface="Helvetica Neue"/>
              <a:cs typeface="Helvetica Neue"/>
              <a:sym typeface="Helvetica Neue"/>
            </a:endParaRPr>
          </a:p>
          <a:p>
            <a:pPr indent="-476250" lvl="0" marL="609600" marR="0" rtl="0" algn="l">
              <a:lnSpc>
                <a:spcPct val="100000"/>
              </a:lnSpc>
              <a:spcBef>
                <a:spcPts val="0"/>
              </a:spcBef>
              <a:spcAft>
                <a:spcPts val="0"/>
              </a:spcAft>
              <a:buClr>
                <a:srgbClr val="1D2260"/>
              </a:buClr>
              <a:buSzPts val="2700"/>
              <a:buFont typeface="Helvetica Neue"/>
              <a:buChar char="●"/>
            </a:pPr>
            <a:r>
              <a:rPr lang="en-US" sz="2700">
                <a:solidFill>
                  <a:srgbClr val="1D2260"/>
                </a:solidFill>
                <a:latin typeface="Helvetica Neue"/>
                <a:ea typeface="Helvetica Neue"/>
                <a:cs typeface="Helvetica Neue"/>
                <a:sym typeface="Helvetica Neue"/>
              </a:rPr>
              <a:t>Favorite Things: Cats, Travel, Running, Motorcycles</a:t>
            </a:r>
            <a:endParaRPr sz="2700">
              <a:solidFill>
                <a:srgbClr val="1D2260"/>
              </a:solidFill>
              <a:latin typeface="Helvetica Neue"/>
              <a:ea typeface="Helvetica Neue"/>
              <a:cs typeface="Helvetica Neue"/>
              <a:sym typeface="Helvetica Neue"/>
            </a:endParaRPr>
          </a:p>
        </p:txBody>
      </p:sp>
      <p:sp>
        <p:nvSpPr>
          <p:cNvPr id="182" name="Google Shape;182;p18"/>
          <p:cNvSpPr txBox="1"/>
          <p:nvPr>
            <p:ph idx="4294967295" type="sldNum"/>
          </p:nvPr>
        </p:nvSpPr>
        <p:spPr>
          <a:xfrm>
            <a:off x="11934418" y="6516360"/>
            <a:ext cx="181200" cy="2769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US" sz="1200">
                <a:solidFill>
                  <a:srgbClr val="888888"/>
                </a:solidFill>
              </a:rPr>
              <a:t>‹#›</a:t>
            </a:fld>
            <a:endParaRPr sz="1500"/>
          </a:p>
        </p:txBody>
      </p:sp>
      <p:pic>
        <p:nvPicPr>
          <p:cNvPr id="183" name="Google Shape;183;p18"/>
          <p:cNvPicPr preferRelativeResize="0"/>
          <p:nvPr/>
        </p:nvPicPr>
        <p:blipFill rotWithShape="1">
          <a:blip r:embed="rId5">
            <a:alphaModFix/>
          </a:blip>
          <a:srcRect b="11658" l="0" r="0" t="10617"/>
          <a:stretch/>
        </p:blipFill>
        <p:spPr>
          <a:xfrm>
            <a:off x="9485798" y="3809275"/>
            <a:ext cx="2393679" cy="2480698"/>
          </a:xfrm>
          <a:prstGeom prst="rect">
            <a:avLst/>
          </a:prstGeom>
          <a:noFill/>
          <a:ln>
            <a:noFill/>
          </a:ln>
        </p:spPr>
      </p:pic>
      <p:pic>
        <p:nvPicPr>
          <p:cNvPr id="184" name="Google Shape;184;p18"/>
          <p:cNvPicPr preferRelativeResize="0"/>
          <p:nvPr/>
        </p:nvPicPr>
        <p:blipFill rotWithShape="1">
          <a:blip r:embed="rId6">
            <a:alphaModFix/>
          </a:blip>
          <a:srcRect b="11177" l="15569" r="12580" t="15190"/>
          <a:stretch/>
        </p:blipFill>
        <p:spPr>
          <a:xfrm>
            <a:off x="6575625" y="1748923"/>
            <a:ext cx="2788900" cy="4287090"/>
          </a:xfrm>
          <a:prstGeom prst="rect">
            <a:avLst/>
          </a:prstGeom>
          <a:noFill/>
          <a:ln>
            <a:noFill/>
          </a:ln>
        </p:spPr>
      </p:pic>
      <p:pic>
        <p:nvPicPr>
          <p:cNvPr id="185" name="Google Shape;185;p18"/>
          <p:cNvPicPr preferRelativeResize="0"/>
          <p:nvPr/>
        </p:nvPicPr>
        <p:blipFill rotWithShape="1">
          <a:blip r:embed="rId7">
            <a:alphaModFix/>
          </a:blip>
          <a:srcRect b="15601" l="0" r="0" t="18208"/>
          <a:stretch/>
        </p:blipFill>
        <p:spPr>
          <a:xfrm>
            <a:off x="9485800" y="1515122"/>
            <a:ext cx="2448627" cy="2161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p19"/>
          <p:cNvSpPr/>
          <p:nvPr/>
        </p:nvSpPr>
        <p:spPr>
          <a:xfrm>
            <a:off x="180895" y="1271376"/>
            <a:ext cx="11787600" cy="9150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19"/>
          <p:cNvSpPr/>
          <p:nvPr/>
        </p:nvSpPr>
        <p:spPr>
          <a:xfrm>
            <a:off x="180895" y="6377308"/>
            <a:ext cx="11787600" cy="9150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19"/>
          <p:cNvSpPr/>
          <p:nvPr/>
        </p:nvSpPr>
        <p:spPr>
          <a:xfrm>
            <a:off x="180900" y="1439650"/>
            <a:ext cx="11787600" cy="493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2000">
                <a:solidFill>
                  <a:srgbClr val="1D2260"/>
                </a:solidFill>
                <a:latin typeface="Helvetica Neue"/>
                <a:ea typeface="Helvetica Neue"/>
                <a:cs typeface="Helvetica Neue"/>
                <a:sym typeface="Helvetica Neue"/>
              </a:rPr>
              <a:t>Function:</a:t>
            </a:r>
            <a:r>
              <a:rPr lang="en-US"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292100" lvl="0" marL="685800" rtl="0" algn="l">
              <a:lnSpc>
                <a:spcPct val="115000"/>
              </a:lnSpc>
              <a:spcBef>
                <a:spcPts val="0"/>
              </a:spcBef>
              <a:spcAft>
                <a:spcPts val="0"/>
              </a:spcAft>
              <a:buClr>
                <a:schemeClr val="dk1"/>
              </a:buClr>
              <a:buSzPts val="1000"/>
              <a:buFont typeface="Arial"/>
              <a:buChar char="●"/>
            </a:pPr>
            <a:r>
              <a:rPr b="1" lang="en-US" sz="2000">
                <a:solidFill>
                  <a:srgbClr val="1D2260"/>
                </a:solidFill>
                <a:latin typeface="Helvetica Neue"/>
                <a:ea typeface="Helvetica Neue"/>
                <a:cs typeface="Helvetica Neue"/>
                <a:sym typeface="Helvetica Neue"/>
              </a:rPr>
              <a:t>Safeguard that good </a:t>
            </a:r>
            <a:r>
              <a:rPr b="1" lang="en-US" sz="2000">
                <a:solidFill>
                  <a:srgbClr val="E97132"/>
                </a:solidFill>
                <a:latin typeface="Helvetica Neue"/>
                <a:ea typeface="Helvetica Neue"/>
                <a:cs typeface="Helvetica Neue"/>
                <a:sym typeface="Helvetica Neue"/>
              </a:rPr>
              <a:t>ORDER</a:t>
            </a:r>
            <a:r>
              <a:rPr b="1" lang="en-US" sz="2000">
                <a:solidFill>
                  <a:srgbClr val="1D2260"/>
                </a:solidFill>
                <a:latin typeface="Helvetica Neue"/>
                <a:ea typeface="Helvetica Neue"/>
                <a:cs typeface="Helvetica Neue"/>
                <a:sym typeface="Helvetica Neue"/>
              </a:rPr>
              <a:t> and </a:t>
            </a:r>
            <a:r>
              <a:rPr b="1" lang="en-US" sz="2000">
                <a:solidFill>
                  <a:srgbClr val="E97132"/>
                </a:solidFill>
                <a:latin typeface="Helvetica Neue"/>
                <a:ea typeface="Helvetica Neue"/>
                <a:cs typeface="Helvetica Neue"/>
                <a:sym typeface="Helvetica Neue"/>
              </a:rPr>
              <a:t>DISCIPLINE</a:t>
            </a:r>
            <a:r>
              <a:rPr b="1" lang="en-US" sz="2000">
                <a:solidFill>
                  <a:srgbClr val="1D2260"/>
                </a:solidFill>
                <a:latin typeface="Helvetica Neue"/>
                <a:ea typeface="Helvetica Neue"/>
                <a:cs typeface="Helvetica Neue"/>
                <a:sym typeface="Helvetica Neue"/>
              </a:rPr>
              <a:t> is being upheld in the detachment.</a:t>
            </a:r>
            <a:r>
              <a:rPr lang="en-US"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292100" lvl="0" marL="685800" rtl="0" algn="l">
              <a:lnSpc>
                <a:spcPct val="115000"/>
              </a:lnSpc>
              <a:spcBef>
                <a:spcPts val="0"/>
              </a:spcBef>
              <a:spcAft>
                <a:spcPts val="0"/>
              </a:spcAft>
              <a:buClr>
                <a:schemeClr val="dk1"/>
              </a:buClr>
              <a:buSzPts val="1000"/>
              <a:buFont typeface="Arial"/>
              <a:buChar char="●"/>
            </a:pPr>
            <a:r>
              <a:rPr b="1" lang="en-US" sz="2000">
                <a:solidFill>
                  <a:srgbClr val="1D2260"/>
                </a:solidFill>
                <a:latin typeface="Helvetica Neue"/>
                <a:ea typeface="Helvetica Neue"/>
                <a:cs typeface="Helvetica Neue"/>
                <a:sym typeface="Helvetica Neue"/>
              </a:rPr>
              <a:t>Ensure the </a:t>
            </a:r>
            <a:r>
              <a:rPr b="1" lang="en-US" sz="2000">
                <a:solidFill>
                  <a:srgbClr val="E97132"/>
                </a:solidFill>
                <a:latin typeface="Helvetica Neue"/>
                <a:ea typeface="Helvetica Neue"/>
                <a:cs typeface="Helvetica Neue"/>
                <a:sym typeface="Helvetica Neue"/>
              </a:rPr>
              <a:t>HEALTH</a:t>
            </a:r>
            <a:r>
              <a:rPr b="1" lang="en-US" sz="2000">
                <a:solidFill>
                  <a:srgbClr val="1D2260"/>
                </a:solidFill>
                <a:latin typeface="Helvetica Neue"/>
                <a:ea typeface="Helvetica Neue"/>
                <a:cs typeface="Helvetica Neue"/>
                <a:sym typeface="Helvetica Neue"/>
              </a:rPr>
              <a:t> and </a:t>
            </a:r>
            <a:r>
              <a:rPr b="1" lang="en-US" sz="2000">
                <a:solidFill>
                  <a:srgbClr val="E97132"/>
                </a:solidFill>
                <a:latin typeface="Helvetica Neue"/>
                <a:ea typeface="Helvetica Neue"/>
                <a:cs typeface="Helvetica Neue"/>
                <a:sym typeface="Helvetica Neue"/>
              </a:rPr>
              <a:t>WELLBEING</a:t>
            </a:r>
            <a:r>
              <a:rPr b="1" lang="en-US" sz="2000">
                <a:solidFill>
                  <a:srgbClr val="1D2260"/>
                </a:solidFill>
                <a:latin typeface="Helvetica Neue"/>
                <a:ea typeface="Helvetica Neue"/>
                <a:cs typeface="Helvetica Neue"/>
                <a:sym typeface="Helvetica Neue"/>
              </a:rPr>
              <a:t> of all cadets within the detachment.</a:t>
            </a:r>
            <a:r>
              <a:rPr lang="en-US"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2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US" sz="2000">
                <a:solidFill>
                  <a:srgbClr val="1D2260"/>
                </a:solidFill>
                <a:latin typeface="Helvetica Neue"/>
                <a:ea typeface="Helvetica Neue"/>
                <a:cs typeface="Helvetica Neue"/>
                <a:sym typeface="Helvetica Neue"/>
              </a:rPr>
              <a:t>Steps to take before IG intervention:</a:t>
            </a:r>
            <a:r>
              <a:rPr lang="en-US"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355600" lvl="0" marL="914400" rtl="0" algn="l">
              <a:lnSpc>
                <a:spcPct val="115000"/>
              </a:lnSpc>
              <a:spcBef>
                <a:spcPts val="0"/>
              </a:spcBef>
              <a:spcAft>
                <a:spcPts val="0"/>
              </a:spcAft>
              <a:buClr>
                <a:srgbClr val="1D2260"/>
              </a:buClr>
              <a:buSzPts val="2000"/>
              <a:buFont typeface="Helvetica Neue"/>
              <a:buAutoNum type="arabicPeriod"/>
            </a:pPr>
            <a:r>
              <a:rPr b="1" lang="en-US" sz="2000">
                <a:solidFill>
                  <a:srgbClr val="1D2260"/>
                </a:solidFill>
                <a:latin typeface="Helvetica Neue"/>
                <a:ea typeface="Helvetica Neue"/>
                <a:cs typeface="Helvetica Neue"/>
                <a:sym typeface="Helvetica Neue"/>
              </a:rPr>
              <a:t>Address the problem/situation at the base level.​</a:t>
            </a:r>
            <a:endParaRPr b="1" sz="2000">
              <a:solidFill>
                <a:srgbClr val="1D2260"/>
              </a:solidFill>
              <a:latin typeface="Helvetica Neue"/>
              <a:ea typeface="Helvetica Neue"/>
              <a:cs typeface="Helvetica Neue"/>
              <a:sym typeface="Helvetica Neue"/>
            </a:endParaRPr>
          </a:p>
          <a:p>
            <a:pPr indent="-355600" lvl="0" marL="914400" rtl="0" algn="l">
              <a:lnSpc>
                <a:spcPct val="115000"/>
              </a:lnSpc>
              <a:spcBef>
                <a:spcPts val="0"/>
              </a:spcBef>
              <a:spcAft>
                <a:spcPts val="0"/>
              </a:spcAft>
              <a:buClr>
                <a:srgbClr val="1D2260"/>
              </a:buClr>
              <a:buSzPts val="2000"/>
              <a:buFont typeface="Helvetica Neue"/>
              <a:buAutoNum type="arabicPeriod"/>
            </a:pPr>
            <a:r>
              <a:rPr b="1" lang="en-US" sz="2000">
                <a:solidFill>
                  <a:srgbClr val="1D2260"/>
                </a:solidFill>
                <a:latin typeface="Helvetica Neue"/>
                <a:ea typeface="Helvetica Neue"/>
                <a:cs typeface="Helvetica Neue"/>
                <a:sym typeface="Helvetica Neue"/>
              </a:rPr>
              <a:t>Route the problem/situation up to your immediate supervisor.​</a:t>
            </a:r>
            <a:endParaRPr b="1" sz="2000">
              <a:solidFill>
                <a:srgbClr val="1D2260"/>
              </a:solidFill>
              <a:latin typeface="Helvetica Neue"/>
              <a:ea typeface="Helvetica Neue"/>
              <a:cs typeface="Helvetica Neue"/>
              <a:sym typeface="Helvetica Neue"/>
            </a:endParaRPr>
          </a:p>
          <a:p>
            <a:pPr indent="-355600" lvl="0" marL="914400" rtl="0" algn="l">
              <a:lnSpc>
                <a:spcPct val="115000"/>
              </a:lnSpc>
              <a:spcBef>
                <a:spcPts val="0"/>
              </a:spcBef>
              <a:spcAft>
                <a:spcPts val="0"/>
              </a:spcAft>
              <a:buClr>
                <a:srgbClr val="1D2260"/>
              </a:buClr>
              <a:buSzPts val="2000"/>
              <a:buFont typeface="Helvetica Neue"/>
              <a:buAutoNum type="arabicPeriod"/>
            </a:pPr>
            <a:r>
              <a:rPr b="1" lang="en-US" sz="2000">
                <a:solidFill>
                  <a:srgbClr val="1D2260"/>
                </a:solidFill>
                <a:latin typeface="Helvetica Neue"/>
                <a:ea typeface="Helvetica Neue"/>
                <a:cs typeface="Helvetica Neue"/>
                <a:sym typeface="Helvetica Neue"/>
              </a:rPr>
              <a:t>Reach out to the next highest level in the chain of command.​</a:t>
            </a:r>
            <a:endParaRPr b="1" sz="2000">
              <a:solidFill>
                <a:srgbClr val="1D2260"/>
              </a:solidFill>
              <a:latin typeface="Helvetica Neue"/>
              <a:ea typeface="Helvetica Neue"/>
              <a:cs typeface="Helvetica Neue"/>
              <a:sym typeface="Helvetica Neue"/>
            </a:endParaRPr>
          </a:p>
          <a:p>
            <a:pPr indent="-355600" lvl="0" marL="914400" rtl="0" algn="l">
              <a:lnSpc>
                <a:spcPct val="115000"/>
              </a:lnSpc>
              <a:spcBef>
                <a:spcPts val="0"/>
              </a:spcBef>
              <a:spcAft>
                <a:spcPts val="0"/>
              </a:spcAft>
              <a:buClr>
                <a:srgbClr val="1D2260"/>
              </a:buClr>
              <a:buSzPts val="2000"/>
              <a:buFont typeface="Helvetica Neue"/>
              <a:buAutoNum type="arabicPeriod"/>
            </a:pPr>
            <a:r>
              <a:rPr b="1" lang="en-US" sz="2000">
                <a:solidFill>
                  <a:srgbClr val="1D2260"/>
                </a:solidFill>
                <a:latin typeface="Helvetica Neue"/>
                <a:ea typeface="Helvetica Neue"/>
                <a:cs typeface="Helvetica Neue"/>
                <a:sym typeface="Helvetica Neue"/>
              </a:rPr>
              <a:t>Submit an IG Complaint​</a:t>
            </a:r>
            <a:endParaRPr b="1" sz="2000">
              <a:solidFill>
                <a:srgbClr val="1D2260"/>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2000">
              <a:solidFill>
                <a:srgbClr val="1D2260"/>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US" sz="2000">
                <a:solidFill>
                  <a:srgbClr val="1D2260"/>
                </a:solidFill>
                <a:latin typeface="Helvetica Neue"/>
                <a:ea typeface="Helvetica Neue"/>
                <a:cs typeface="Helvetica Neue"/>
                <a:sym typeface="Helvetica Neue"/>
              </a:rPr>
              <a:t>In the case of a personal matter and wish to speak to someone who is not in your chain, you may also submit an IG Complaint or speak to Cadre directly.</a:t>
            </a:r>
            <a:r>
              <a:rPr lang="en-US"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US" sz="2000">
                <a:solidFill>
                  <a:srgbClr val="C00000"/>
                </a:solidFill>
                <a:latin typeface="Helvetica Neue"/>
                <a:ea typeface="Helvetica Neue"/>
                <a:cs typeface="Helvetica Neue"/>
                <a:sym typeface="Helvetica Neue"/>
              </a:rPr>
              <a:t>Cadre is only involved at the cadet’s request.</a:t>
            </a:r>
            <a:r>
              <a:rPr lang="en-US"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b="1" sz="1600">
              <a:solidFill>
                <a:srgbClr val="1D2260"/>
              </a:solidFill>
              <a:latin typeface="Helvetica Neue"/>
              <a:ea typeface="Helvetica Neue"/>
              <a:cs typeface="Helvetica Neue"/>
              <a:sym typeface="Helvetica Neue"/>
            </a:endParaRPr>
          </a:p>
        </p:txBody>
      </p:sp>
      <p:pic>
        <p:nvPicPr>
          <p:cNvPr id="194" name="Google Shape;194;p19"/>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195" name="Google Shape;195;p19"/>
          <p:cNvSpPr txBox="1"/>
          <p:nvPr/>
        </p:nvSpPr>
        <p:spPr>
          <a:xfrm>
            <a:off x="1" y="6493461"/>
            <a:ext cx="12192000" cy="338700"/>
          </a:xfrm>
          <a:prstGeom prst="rect">
            <a:avLst/>
          </a:prstGeom>
          <a:noFill/>
          <a:ln>
            <a:noFill/>
          </a:ln>
        </p:spPr>
        <p:txBody>
          <a:bodyPr anchorCtr="0" anchor="b"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57322"/>
                </a:solidFill>
                <a:latin typeface="Helvetica Neue"/>
                <a:ea typeface="Helvetica Neue"/>
                <a:cs typeface="Helvetica Neue"/>
                <a:sym typeface="Helvetica Neue"/>
              </a:rPr>
              <a:t>Air Force ROTC Detachment 842 </a:t>
            </a:r>
            <a:r>
              <a:rPr b="0" i="0" lang="en-US" sz="1600" u="none" cap="none" strike="noStrike">
                <a:solidFill>
                  <a:srgbClr val="002060"/>
                </a:solidFill>
                <a:latin typeface="Helvetica Neue"/>
                <a:ea typeface="Helvetica Neue"/>
                <a:cs typeface="Helvetica Neue"/>
                <a:sym typeface="Helvetica Neue"/>
              </a:rPr>
              <a:t>•  We Build Exceptional Officers •  </a:t>
            </a:r>
            <a:r>
              <a:rPr b="0" i="0" lang="en-US" sz="1600" u="none" cap="none" strike="noStrike">
                <a:solidFill>
                  <a:srgbClr val="F57322"/>
                </a:solidFill>
                <a:latin typeface="Helvetica Neue"/>
                <a:ea typeface="Helvetica Neue"/>
                <a:cs typeface="Helvetica Neue"/>
                <a:sym typeface="Helvetica Neue"/>
              </a:rPr>
              <a:t>The University of Texas at San Antonio</a:t>
            </a:r>
            <a:endParaRPr b="0" i="0" sz="1400" u="none" cap="none" strike="noStrike">
              <a:solidFill>
                <a:srgbClr val="000000"/>
              </a:solidFill>
              <a:latin typeface="Arial"/>
              <a:ea typeface="Arial"/>
              <a:cs typeface="Arial"/>
              <a:sym typeface="Arial"/>
            </a:endParaRPr>
          </a:p>
        </p:txBody>
      </p:sp>
      <p:pic>
        <p:nvPicPr>
          <p:cNvPr id="196" name="Google Shape;196;p19"/>
          <p:cNvPicPr preferRelativeResize="0"/>
          <p:nvPr/>
        </p:nvPicPr>
        <p:blipFill rotWithShape="1">
          <a:blip r:embed="rId4">
            <a:alphaModFix/>
          </a:blip>
          <a:srcRect b="20401" l="0" r="0" t="0"/>
          <a:stretch/>
        </p:blipFill>
        <p:spPr>
          <a:xfrm>
            <a:off x="180895" y="393942"/>
            <a:ext cx="1535927" cy="583087"/>
          </a:xfrm>
          <a:prstGeom prst="rect">
            <a:avLst/>
          </a:prstGeom>
          <a:noFill/>
          <a:ln>
            <a:noFill/>
          </a:ln>
        </p:spPr>
      </p:pic>
      <p:sp>
        <p:nvSpPr>
          <p:cNvPr id="197" name="Google Shape;197;p19"/>
          <p:cNvSpPr txBox="1"/>
          <p:nvPr/>
        </p:nvSpPr>
        <p:spPr>
          <a:xfrm>
            <a:off x="2285772" y="296442"/>
            <a:ext cx="75375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lang="en-US" sz="4400">
                <a:solidFill>
                  <a:srgbClr val="002060"/>
                </a:solidFill>
                <a:latin typeface="Helvetica Neue"/>
                <a:ea typeface="Helvetica Neue"/>
                <a:cs typeface="Helvetica Neue"/>
                <a:sym typeface="Helvetica Neue"/>
              </a:rPr>
              <a:t>Inspector General (</a:t>
            </a:r>
            <a:r>
              <a:rPr b="0" i="0" lang="en-US" sz="4400" u="none" cap="none" strike="noStrike">
                <a:solidFill>
                  <a:srgbClr val="002060"/>
                </a:solidFill>
                <a:latin typeface="Helvetica Neue"/>
                <a:ea typeface="Helvetica Neue"/>
                <a:cs typeface="Helvetica Neue"/>
                <a:sym typeface="Helvetica Neue"/>
              </a:rPr>
              <a:t>IG)</a:t>
            </a:r>
            <a:endParaRPr b="0" i="0" sz="1400" u="none" cap="none" strike="noStrike">
              <a:solidFill>
                <a:srgbClr val="000000"/>
              </a:solidFill>
              <a:latin typeface="Arial"/>
              <a:ea typeface="Arial"/>
              <a:cs typeface="Arial"/>
              <a:sym typeface="Arial"/>
            </a:endParaRPr>
          </a:p>
        </p:txBody>
      </p:sp>
      <p:pic>
        <p:nvPicPr>
          <p:cNvPr descr="A qr code with blue squares&#10;&#10;Description automatically generated" id="198" name="Google Shape;198;p19"/>
          <p:cNvPicPr preferRelativeResize="0"/>
          <p:nvPr/>
        </p:nvPicPr>
        <p:blipFill>
          <a:blip r:embed="rId5">
            <a:alphaModFix/>
          </a:blip>
          <a:stretch>
            <a:fillRect/>
          </a:stretch>
        </p:blipFill>
        <p:spPr>
          <a:xfrm>
            <a:off x="9458300" y="2484913"/>
            <a:ext cx="2381925" cy="2473425"/>
          </a:xfrm>
          <a:prstGeom prst="rect">
            <a:avLst/>
          </a:prstGeom>
          <a:noFill/>
          <a:ln>
            <a:noFill/>
          </a:ln>
        </p:spPr>
      </p:pic>
      <p:sp>
        <p:nvSpPr>
          <p:cNvPr id="199" name="Google Shape;199;p19"/>
          <p:cNvSpPr txBox="1"/>
          <p:nvPr/>
        </p:nvSpPr>
        <p:spPr>
          <a:xfrm>
            <a:off x="9534522" y="2564062"/>
            <a:ext cx="1500300" cy="15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0"/>
          <p:cNvSpPr/>
          <p:nvPr/>
        </p:nvSpPr>
        <p:spPr>
          <a:xfrm flipH="1" rot="10800000">
            <a:off x="1385027" y="5312605"/>
            <a:ext cx="9465600" cy="12750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 name="Google Shape;205;p20"/>
          <p:cNvSpPr/>
          <p:nvPr/>
        </p:nvSpPr>
        <p:spPr>
          <a:xfrm>
            <a:off x="228600" y="266700"/>
            <a:ext cx="11715900" cy="6305700"/>
          </a:xfrm>
          <a:prstGeom prst="rect">
            <a:avLst/>
          </a:prstGeom>
          <a:noFill/>
          <a:ln cap="flat" cmpd="sng" w="571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 name="Google Shape;206;p20"/>
          <p:cNvSpPr txBox="1"/>
          <p:nvPr/>
        </p:nvSpPr>
        <p:spPr>
          <a:xfrm>
            <a:off x="1728476" y="5491913"/>
            <a:ext cx="9122400" cy="92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002060"/>
                </a:solidFill>
                <a:latin typeface="Helvetica Neue"/>
                <a:ea typeface="Helvetica Neue"/>
                <a:cs typeface="Helvetica Neue"/>
                <a:sym typeface="Helvetica Neue"/>
              </a:rPr>
              <a:t>Det 842 – Best in Blue</a:t>
            </a:r>
            <a:endParaRPr b="0" i="0" sz="1400" u="none" cap="none" strike="noStrike">
              <a:solidFill>
                <a:srgbClr val="000000"/>
              </a:solidFill>
              <a:latin typeface="Arial"/>
              <a:ea typeface="Arial"/>
              <a:cs typeface="Arial"/>
              <a:sym typeface="Arial"/>
            </a:endParaRPr>
          </a:p>
        </p:txBody>
      </p:sp>
      <p:sp>
        <p:nvSpPr>
          <p:cNvPr id="207" name="Google Shape;207;p20"/>
          <p:cNvSpPr txBox="1"/>
          <p:nvPr/>
        </p:nvSpPr>
        <p:spPr>
          <a:xfrm>
            <a:off x="2722309" y="4352080"/>
            <a:ext cx="67911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57322"/>
                </a:solidFill>
                <a:latin typeface="Helvetica Neue"/>
                <a:ea typeface="Helvetica Neue"/>
                <a:cs typeface="Helvetica Neue"/>
                <a:sym typeface="Helvetica Neue"/>
              </a:rPr>
              <a:t>Air Force ROTC Detachment 842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57322"/>
                </a:solidFill>
                <a:latin typeface="Helvetica Neue"/>
                <a:ea typeface="Helvetica Neue"/>
                <a:cs typeface="Helvetica Neue"/>
                <a:sym typeface="Helvetica Neue"/>
              </a:rPr>
              <a:t>The University of Texas at San Antonio</a:t>
            </a:r>
            <a:endParaRPr b="0" i="0" sz="1400" u="none" cap="none" strike="noStrike">
              <a:solidFill>
                <a:srgbClr val="000000"/>
              </a:solidFill>
              <a:latin typeface="Arial"/>
              <a:ea typeface="Arial"/>
              <a:cs typeface="Arial"/>
              <a:sym typeface="Arial"/>
            </a:endParaRPr>
          </a:p>
        </p:txBody>
      </p:sp>
      <p:pic>
        <p:nvPicPr>
          <p:cNvPr id="208" name="Google Shape;208;p20"/>
          <p:cNvPicPr preferRelativeResize="0"/>
          <p:nvPr/>
        </p:nvPicPr>
        <p:blipFill rotWithShape="1">
          <a:blip r:embed="rId3">
            <a:alphaModFix/>
          </a:blip>
          <a:srcRect b="8054" l="0" r="0" t="35973"/>
          <a:stretch/>
        </p:blipFill>
        <p:spPr>
          <a:xfrm>
            <a:off x="941462" y="513512"/>
            <a:ext cx="10290176" cy="383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